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notesMasterIdLst>
    <p:notesMasterId r:id="rId3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is 90 minutes. Structure first, then switch to the IPAS application itself for the walkthroughs. Tell them a handout follows, so they need not copy screens down.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here. Point out the four registration routes at the top — offline, online, vetting, confirmation — and then Bill Passing itself, where Bill Detail Entry sits at L1 and Common Bill Passing at L2-L3. CO6 Return, entry and confirm, is how a bill goes back.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PF final withdrawal bills waiting at Level-2/3. Each already carries its CO6 number, generated at registration. Names and PF numbers are masked. Proceed opens the bill.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passing screen. Sanction amount against passed amount, opening balance, credit, debit and clear balance, maximum eligibility. Note the declaration the officer must tick, and the Bill in Order versus Bill to be Returned choice — that is the return path in practice.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source document behind the bill. Subscriber details, balance at credit, amount of advance taken and outstanding, amount required, and the purpose. The officer checks the bill against this — note the eligibility ceiling and the outstanding position, which is what the ledger screen verifies.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Opened from the PF Ledger button on the passing screen. The officer can see the subscriber's full transaction history — subscription, VDPF, interest — before passing the withdrawal. This is the check that the balance actually supports the amount claimed.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debit and the credit both stand at 300000. This is the balance rule made visible — if these two did not agree, the bill could not be passed. Pay mode and treasury are shown alongside.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CO7 branch: Posting groups the passed CO6s, Forward/Confirm/Audit moves and confirms it, Cancellation reverses the whole CO7, Return sends it back. Rectify CO7 Forward handles wrong routing.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CO7 for the PF section: sixteen bills totalling 35,73,214. Cheque details, allocation details, the CO7 report and GST details are each openable from here before anything is confirmed.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CO7 opened out into its sixteen constituent CO6s, each with passed, deducted and net amount. This is the grouping the earlier diagram described. Forward sends it on for confirmation.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confirmed CO7 reaches Books. Abstract preparation runs section-wise — the dropdown shows every section that raises bills, from stores and establishment through PF, pension and traffic. Rough lets the abstract be checked before Final commits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minutes. The distinction matters because trainees will hear both names used interchangeably in the office. AIMS is the front door, IPAS is what is behind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abstract, payment moves to CIPS: Confirm, then Sign at Level 1 and Level 2, then Send Bank. CO6 Remove exists at both levels, and Scroll and DMS Confirm closes the loop once the bank responds.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PF module end to end: Application and Sanction at the top, then PF Bill Passing with registration and L1 passing, Settlement on closure, and PF Misc — which carries conversion, loan edit, transfer out and in, ledger date correction, employee merge and the transaction audits.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Misc Posting expanded: MR issued with and without employee number, Transfer In (Railway), JV Data Entry and its MERS variant, and the two-stage control — PF Misc Posting Verify at L2, then Confirm at L3. PF Ledger, Cash Posting and Exception Compliance sit below.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confirmation screen. Read the Board instruction at the top aloud — interest depends on ledger date, and a date after the 5th of the month costs the subscriber a month's interest. The Tran Mode dropdown selects what is being posted: MISC, JVC, MCR or RCT.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MCR reference fetched. Transaction date and ledger date are both editable here, which is exactly why the instruction above matters. Note the entry-by user and timestamp — somebody else keyed this, and a different officer is confirming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JVC reference, record selected and the declaration ticked. The officer is certifying that the ledger date is right and the entry is not a duplicate — redundancy being the common failure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Transfer Data Into PF Ledger completes the posting and the system confirms against the employee number. Only now does the amount appear in the subscriber's ledger.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an employee moves between accounting units the PF balance moves with them, and it moves through e-RECON as a transfer certificate. Transfer Out through TC at L1/L2, forward to L3, and pending lists on both sides. Note instruction 2 on screen: manual voucher entry must not be used for this.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receiving end. Source unit, TC number and date are shown, then the ledger detail being brought in — opening balance and each subscription line — with the resulting balance for the new unit. Sign and Save accepts it; Reject sends it back with a reason.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a PF ledger correction needs a journal voucher, it runs through Books. The e-Journal Voucher branch carries JV Verification at L2/L3 and JV Confirmation at L3/JAG — the same two-stage control as everywhere else.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read the modules out. Fifteen seconds to look, then three points: the groupings are functional not official; they will personally touch perhaps six of these in their first posting; the reporting group is what their PFA sees.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confirmation filter — voucher type, accounting year-month and section. Nothing pending here, which is what a clean month looks like.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PF-section JVs awaiting verification. Read a narration aloud: an amount sitting in Deposit PF Suspense is being rectified and transferred to the SRPF allocation head for settlement, against the original JV. That sentence is the whole purpose of the adjustment.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voucher as the verifying officer sees it. The narration states the amount, the subscriber, the original JV it came from and the head it is going to. Note the allocation and its negative contra — the two net to zero, the balance rule appearing again at the far end of the process. Verify JV accepts it; Return JV sends it back.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their name will go on the payment. Within a few years they will personally be a CIPS signatory, and this is the last human check before public money leaves the Railway. Stress that the token is theirs and must never be shared — the Northeast Frontier fraud came from shared credentials. Scroll and DMS confirmation closes the payment against its supporting papers, and reconciliation runs off the scroll the bank returns, with an abstract-wise summary and a payment-wise detail report.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teaching point is the separation of entry and confirmation. Ask them why the system insists on two people: because a fictitious employee entered and confirmed by one person is a salary paid every month to nobody. PAN, PRAN and Aadhaar accuracy here determines everything downstream, and every change is logged with user, timestamp and IP address.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consequential slide for their working life. These reports are how a PFA forms a view of an officer before meeting them. The system already finds these — nobody has to go looking. An unexplained exception is a question you will be asked. The CAG found data sanitisation the weakest area in IPAS; this screen is the remedy and it is already built. An administrator can also write a direct SQL query against a replicated reporting database for anything the standard reports miss.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this module, inter-unit settlement was a manual correspondence process with chronic delay. The point worth making is the schedule: the month closes on a timetable, and a missed cut-off pushes settlement into the next month. This is also the route by which Headquarter passes IREPS EMD/TDC credit down to divisions.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 this up during questions. If asked something you do not know, say so and offer to find out — CRIS documentation and the nodal railway are the sources. The Helpdesk module logs every issue and the Sr. DFM is the first escalation.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minutes. Dwell on the single-database point — ask what it means for a Board circular changing an allowance rate. CRIS changes it once and every division is compliant the same night. Under PRIME each zone patched its own copy, which is why allowances diverged.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the UDM/iMMS split, a common point of confusion: CRN for non-stock, R-Note for stock, PO verification either way. On establishment bills — PF and pension settlement bills arrive from HRMS; salary is prepared inside IPAS and is expected to shift to HRMS in future.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Registered directly in Accounts, section-wise, with no external feed. Ask the class which carries the highest risk — steer to imprest and miscellaneous: small amounts, high volume, no external document trail. Every check the online routes get from integration must here be applied by the officer.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detailed version; the handout carries it. Walk it once, left to right, in under two minutes. Point at the dashed line: the scroll comes back from the bank and reconciles against the CO7. The loop closing is what makes the payment final.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version to memorise. Three sections touch every bill: Bill Passing, Books, CIPS. Stress the value gates — L2 passes a CO6 up to ten lakh and confirms a CO7 up to twenty-five lakh; above that it goes to L3. Post-Audit Section here is the old name of the Books Section.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framing that matters: the first block is what you check on the face of the invoice, the second is what you must deduct before paying, the third is what makes the expenditure legitimate. A bill can be arithmetically perfect and still wrong on every one of these.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E9E7"/>
        </a:solidFill>
      </p:bgPr>
    </p:bg>
    <p:spTree>
      <p:nvGrpSpPr>
        <p:cNvPr id="1" name=""/>
        <p:cNvGrpSpPr/>
        <p:nvPr/>
      </p:nvGrpSpPr>
      <p:grpSpPr>
        <a:xfrm>
          <a:off x="0" y="0"/>
          <a:ext cx="0" cy="0"/>
          <a:chOff x="0" y="0"/>
          <a:chExt cx="0" cy="0"/>
        </a:xfrm>
      </p:grpSpPr>
      <p:sp>
        <p:nvSpPr>
          <p:cNvPr id="2" name="Text 0"/>
          <p:cNvSpPr/>
          <p:nvPr/>
        </p:nvSpPr>
        <p:spPr>
          <a:xfrm>
            <a:off x="868680" y="2606040"/>
            <a:ext cx="10424160" cy="1371600"/>
          </a:xfrm>
          <a:prstGeom prst="rect">
            <a:avLst/>
          </a:prstGeom>
          <a:noFill/>
          <a:ln/>
        </p:spPr>
        <p:txBody>
          <a:bodyPr wrap="square" lIns="0" tIns="0" rIns="0" bIns="0" rtlCol="0" anchor="ctr"/>
          <a:lstStyle/>
          <a:p>
            <a:pPr indent="0" marL="0">
              <a:lnSpc>
                <a:spcPts val="5200"/>
              </a:lnSpc>
              <a:buNone/>
            </a:pPr>
            <a:r>
              <a:rPr lang="en-US" sz="4600" b="1" dirty="0">
                <a:solidFill>
                  <a:srgbClr val="8C3A32"/>
                </a:solidFill>
                <a:latin typeface="Cambria" pitchFamily="34" charset="0"/>
                <a:ea typeface="Cambria" pitchFamily="34" charset="-122"/>
                <a:cs typeface="Cambria" pitchFamily="34" charset="-120"/>
              </a:rPr>
              <a:t>Integrated Payroll and Accounting System</a:t>
            </a:r>
            <a:endParaRPr lang="en-US" sz="4600" dirty="0"/>
          </a:p>
        </p:txBody>
      </p:sp>
      <p:sp>
        <p:nvSpPr>
          <p:cNvPr id="3" name="Text 1"/>
          <p:cNvSpPr/>
          <p:nvPr/>
        </p:nvSpPr>
        <p:spPr>
          <a:xfrm>
            <a:off x="868680" y="4023360"/>
            <a:ext cx="10424160" cy="548640"/>
          </a:xfrm>
          <a:prstGeom prst="rect">
            <a:avLst/>
          </a:prstGeom>
          <a:noFill/>
          <a:ln/>
        </p:spPr>
        <p:txBody>
          <a:bodyPr wrap="square" lIns="0" tIns="0" rIns="0" bIns="0" rtlCol="0" anchor="ctr"/>
          <a:lstStyle/>
          <a:p>
            <a:pPr indent="0" marL="0">
              <a:buNone/>
            </a:pPr>
            <a:r>
              <a:rPr lang="en-US" sz="1800" dirty="0">
                <a:solidFill>
                  <a:srgbClr val="1A1A1A"/>
                </a:solidFill>
                <a:latin typeface="Calibri" pitchFamily="34" charset="0"/>
                <a:ea typeface="Calibri" pitchFamily="34" charset="-122"/>
                <a:cs typeface="Calibri" pitchFamily="34" charset="-120"/>
              </a:rPr>
              <a:t>Chandan Prasad, ADFM / Chakradharpur, SER</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example — the menu</a:t>
            </a:r>
            <a:endParaRPr lang="en-US" sz="3200" dirty="0"/>
          </a:p>
        </p:txBody>
      </p:sp>
      <p:pic>
        <p:nvPicPr>
          <p:cNvPr id="3" name="Image 0" descr="preencoded.png">    </p:cNvPr>
          <p:cNvPicPr>
            <a:picLocks noChangeAspect="1"/>
          </p:cNvPicPr>
          <p:nvPr/>
        </p:nvPicPr>
        <p:blipFill>
          <a:blip r:embed="rId1"/>
          <a:stretch>
            <a:fillRect/>
          </a:stretch>
        </p:blipFill>
        <p:spPr>
          <a:xfrm>
            <a:off x="960579" y="1234440"/>
            <a:ext cx="10267794" cy="5257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example — pending CO6 bills</a:t>
            </a:r>
            <a:endParaRPr lang="en-US" sz="3200" dirty="0"/>
          </a:p>
        </p:txBody>
      </p:sp>
      <p:pic>
        <p:nvPicPr>
          <p:cNvPr id="3" name="Image 0" descr="preencoded.png">    </p:cNvPr>
          <p:cNvPicPr>
            <a:picLocks noChangeAspect="1"/>
          </p:cNvPicPr>
          <p:nvPr/>
        </p:nvPicPr>
        <p:blipFill>
          <a:blip r:embed="rId1"/>
          <a:stretch>
            <a:fillRect/>
          </a:stretch>
        </p:blipFill>
        <p:spPr>
          <a:xfrm>
            <a:off x="907506" y="1234440"/>
            <a:ext cx="10373939" cy="5257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example — PF bill at L2/L3</a:t>
            </a:r>
            <a:endParaRPr lang="en-US" sz="3200" dirty="0"/>
          </a:p>
        </p:txBody>
      </p:sp>
      <p:pic>
        <p:nvPicPr>
          <p:cNvPr id="3" name="Image 0" descr="preencoded.png">    </p:cNvPr>
          <p:cNvPicPr>
            <a:picLocks noChangeAspect="1"/>
          </p:cNvPicPr>
          <p:nvPr/>
        </p:nvPicPr>
        <p:blipFill>
          <a:blip r:embed="rId1"/>
          <a:stretch>
            <a:fillRect/>
          </a:stretch>
        </p:blipFill>
        <p:spPr>
          <a:xfrm>
            <a:off x="960326" y="1234440"/>
            <a:ext cx="10268301" cy="5257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example — the PF advance application</a:t>
            </a:r>
            <a:endParaRPr lang="en-US" sz="3200" dirty="0"/>
          </a:p>
        </p:txBody>
      </p:sp>
      <p:pic>
        <p:nvPicPr>
          <p:cNvPr id="3" name="Image 0" descr="preencoded.png">    </p:cNvPr>
          <p:cNvPicPr>
            <a:picLocks noChangeAspect="1"/>
          </p:cNvPicPr>
          <p:nvPr/>
        </p:nvPicPr>
        <p:blipFill>
          <a:blip r:embed="rId1"/>
          <a:stretch>
            <a:fillRect/>
          </a:stretch>
        </p:blipFill>
        <p:spPr>
          <a:xfrm>
            <a:off x="4166217" y="1234440"/>
            <a:ext cx="3856518" cy="52578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example — PF ledger</a:t>
            </a:r>
            <a:endParaRPr lang="en-US" sz="3200" dirty="0"/>
          </a:p>
        </p:txBody>
      </p:sp>
      <p:pic>
        <p:nvPicPr>
          <p:cNvPr id="3" name="Image 0" descr="preencoded.png">    </p:cNvPr>
          <p:cNvPicPr>
            <a:picLocks noChangeAspect="1"/>
          </p:cNvPicPr>
          <p:nvPr/>
        </p:nvPicPr>
        <p:blipFill>
          <a:blip r:embed="rId1"/>
          <a:stretch>
            <a:fillRect/>
          </a:stretch>
        </p:blipFill>
        <p:spPr>
          <a:xfrm>
            <a:off x="3379734" y="1234440"/>
            <a:ext cx="5429483" cy="5257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example — cheque and allocation detail</a:t>
            </a:r>
            <a:endParaRPr lang="en-US" sz="3200" dirty="0"/>
          </a:p>
        </p:txBody>
      </p:sp>
      <p:pic>
        <p:nvPicPr>
          <p:cNvPr id="3" name="Image 0" descr="preencoded.png">    </p:cNvPr>
          <p:cNvPicPr>
            <a:picLocks noChangeAspect="1"/>
          </p:cNvPicPr>
          <p:nvPr/>
        </p:nvPicPr>
        <p:blipFill>
          <a:blip r:embed="rId1"/>
          <a:stretch>
            <a:fillRect/>
          </a:stretch>
        </p:blipFill>
        <p:spPr>
          <a:xfrm>
            <a:off x="967987" y="1234440"/>
            <a:ext cx="10252978" cy="52578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CO7 confirmation — the menu</a:t>
            </a:r>
            <a:endParaRPr lang="en-US" sz="3200" dirty="0"/>
          </a:p>
        </p:txBody>
      </p:sp>
      <p:pic>
        <p:nvPicPr>
          <p:cNvPr id="3" name="Image 0" descr="preencoded.png">    </p:cNvPr>
          <p:cNvPicPr>
            <a:picLocks noChangeAspect="1"/>
          </p:cNvPicPr>
          <p:nvPr/>
        </p:nvPicPr>
        <p:blipFill>
          <a:blip r:embed="rId1"/>
          <a:stretch>
            <a:fillRect/>
          </a:stretch>
        </p:blipFill>
        <p:spPr>
          <a:xfrm>
            <a:off x="1020273" y="1234440"/>
            <a:ext cx="10148405" cy="52578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CO7 confirmation — forward, audit, confirm</a:t>
            </a:r>
            <a:endParaRPr lang="en-US" sz="3200" dirty="0"/>
          </a:p>
        </p:txBody>
      </p:sp>
      <p:pic>
        <p:nvPicPr>
          <p:cNvPr id="3" name="Image 0" descr="preencoded.png">    </p:cNvPr>
          <p:cNvPicPr>
            <a:picLocks noChangeAspect="1"/>
          </p:cNvPicPr>
          <p:nvPr/>
        </p:nvPicPr>
        <p:blipFill>
          <a:blip r:embed="rId1"/>
          <a:stretch>
            <a:fillRect/>
          </a:stretch>
        </p:blipFill>
        <p:spPr>
          <a:xfrm>
            <a:off x="1007661" y="1234440"/>
            <a:ext cx="10173629" cy="52578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CO7 confirmation — the CO7 and its CO6s</a:t>
            </a:r>
            <a:endParaRPr lang="en-US" sz="3200" dirty="0"/>
          </a:p>
        </p:txBody>
      </p:sp>
      <p:pic>
        <p:nvPicPr>
          <p:cNvPr id="3" name="Image 0" descr="preencoded.png">    </p:cNvPr>
          <p:cNvPicPr>
            <a:picLocks noChangeAspect="1"/>
          </p:cNvPicPr>
          <p:nvPr/>
        </p:nvPicPr>
        <p:blipFill>
          <a:blip r:embed="rId1"/>
          <a:stretch>
            <a:fillRect/>
          </a:stretch>
        </p:blipFill>
        <p:spPr>
          <a:xfrm>
            <a:off x="1098772" y="1234440"/>
            <a:ext cx="9991408" cy="5257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Books — cheque preparation</a:t>
            </a:r>
            <a:endParaRPr lang="en-US" sz="3200" dirty="0"/>
          </a:p>
        </p:txBody>
      </p:sp>
      <p:pic>
        <p:nvPicPr>
          <p:cNvPr id="3" name="Image 0" descr="preencoded.png">    </p:cNvPr>
          <p:cNvPicPr>
            <a:picLocks noChangeAspect="1"/>
          </p:cNvPicPr>
          <p:nvPr/>
        </p:nvPicPr>
        <p:blipFill>
          <a:blip r:embed="rId1"/>
          <a:stretch>
            <a:fillRect/>
          </a:stretch>
        </p:blipFill>
        <p:spPr>
          <a:xfrm>
            <a:off x="874974" y="1234440"/>
            <a:ext cx="10439004" cy="5257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About IPAS</a:t>
            </a:r>
            <a:endParaRPr lang="en-US" sz="3200" dirty="0"/>
          </a:p>
        </p:txBody>
      </p:sp>
      <p:sp>
        <p:nvSpPr>
          <p:cNvPr id="3" name="Shape 1"/>
          <p:cNvSpPr/>
          <p:nvPr/>
        </p:nvSpPr>
        <p:spPr>
          <a:xfrm>
            <a:off x="548640" y="1600200"/>
            <a:ext cx="11109960" cy="1691640"/>
          </a:xfrm>
          <a:prstGeom prst="roundRect">
            <a:avLst>
              <a:gd name="adj" fmla="val 4324"/>
            </a:avLst>
          </a:prstGeom>
          <a:solidFill>
            <a:srgbClr val="F1DAD6"/>
          </a:solidFill>
          <a:ln w="12700">
            <a:solidFill>
              <a:srgbClr val="D9AFA8"/>
            </a:solidFill>
            <a:prstDash val="solid"/>
          </a:ln>
        </p:spPr>
      </p:sp>
      <p:sp>
        <p:nvSpPr>
          <p:cNvPr id="4" name="Text 2"/>
          <p:cNvSpPr/>
          <p:nvPr/>
        </p:nvSpPr>
        <p:spPr>
          <a:xfrm>
            <a:off x="868680" y="1819656"/>
            <a:ext cx="10515600" cy="384048"/>
          </a:xfrm>
          <a:prstGeom prst="rect">
            <a:avLst/>
          </a:prstGeom>
          <a:noFill/>
          <a:ln/>
        </p:spPr>
        <p:txBody>
          <a:bodyPr wrap="square" lIns="0" tIns="0" rIns="0" bIns="0" rtlCol="0" anchor="ctr"/>
          <a:lstStyle/>
          <a:p>
            <a:pPr indent="0" marL="0">
              <a:buNone/>
            </a:pPr>
            <a:r>
              <a:rPr lang="en-US" sz="2400" b="1" dirty="0">
                <a:solidFill>
                  <a:srgbClr val="8C3A32"/>
                </a:solidFill>
                <a:latin typeface="Cambria" pitchFamily="34" charset="0"/>
                <a:ea typeface="Cambria" pitchFamily="34" charset="-122"/>
                <a:cs typeface="Cambria" pitchFamily="34" charset="-120"/>
              </a:rPr>
              <a:t>IPAS</a:t>
            </a:r>
            <a:endParaRPr lang="en-US" sz="2400" dirty="0"/>
          </a:p>
        </p:txBody>
      </p:sp>
      <p:sp>
        <p:nvSpPr>
          <p:cNvPr id="5" name="Text 3"/>
          <p:cNvSpPr/>
          <p:nvPr/>
        </p:nvSpPr>
        <p:spPr>
          <a:xfrm>
            <a:off x="868680" y="2313432"/>
            <a:ext cx="10515600" cy="822960"/>
          </a:xfrm>
          <a:prstGeom prst="rect">
            <a:avLst/>
          </a:prstGeom>
          <a:noFill/>
          <a:ln/>
        </p:spPr>
        <p:txBody>
          <a:bodyPr wrap="square" lIns="0" tIns="0" rIns="0" bIns="0" rtlCol="0" anchor="t"/>
          <a:lstStyle/>
          <a:p>
            <a:pPr indent="0" marL="0">
              <a:lnSpc>
                <a:spcPts val="2300"/>
              </a:lnSpc>
              <a:buNone/>
            </a:pPr>
            <a:r>
              <a:rPr lang="en-US" sz="1600" dirty="0">
                <a:solidFill>
                  <a:srgbClr val="1A1A1A"/>
                </a:solidFill>
                <a:latin typeface="Calibri" pitchFamily="34" charset="0"/>
                <a:ea typeface="Calibri" pitchFamily="34" charset="-122"/>
                <a:cs typeface="Calibri" pitchFamily="34" charset="-120"/>
              </a:rPr>
              <a:t>The Integrated Payroll and Accounting System — a web-based application developed by CRIS that runs the payroll and the accounts of every unit of Indian Railways. It is the engine: bills, salary, books, budget, pension.</a:t>
            </a:r>
            <a:endParaRPr lang="en-US" sz="1600" dirty="0"/>
          </a:p>
        </p:txBody>
      </p:sp>
      <p:sp>
        <p:nvSpPr>
          <p:cNvPr id="6" name="Shape 4"/>
          <p:cNvSpPr/>
          <p:nvPr/>
        </p:nvSpPr>
        <p:spPr>
          <a:xfrm>
            <a:off x="548640" y="3566160"/>
            <a:ext cx="11109960" cy="1691640"/>
          </a:xfrm>
          <a:prstGeom prst="roundRect">
            <a:avLst>
              <a:gd name="adj" fmla="val 4324"/>
            </a:avLst>
          </a:prstGeom>
          <a:solidFill>
            <a:srgbClr val="F7E9E7"/>
          </a:solidFill>
          <a:ln w="12700">
            <a:solidFill>
              <a:srgbClr val="D9AFA8"/>
            </a:solidFill>
            <a:prstDash val="solid"/>
          </a:ln>
        </p:spPr>
      </p:sp>
      <p:sp>
        <p:nvSpPr>
          <p:cNvPr id="7" name="Text 5"/>
          <p:cNvSpPr/>
          <p:nvPr/>
        </p:nvSpPr>
        <p:spPr>
          <a:xfrm>
            <a:off x="868680" y="3785616"/>
            <a:ext cx="10515600" cy="384048"/>
          </a:xfrm>
          <a:prstGeom prst="rect">
            <a:avLst/>
          </a:prstGeom>
          <a:noFill/>
          <a:ln/>
        </p:spPr>
        <p:txBody>
          <a:bodyPr wrap="square" lIns="0" tIns="0" rIns="0" bIns="0" rtlCol="0" anchor="ctr"/>
          <a:lstStyle/>
          <a:p>
            <a:pPr indent="0" marL="0">
              <a:buNone/>
            </a:pPr>
            <a:r>
              <a:rPr lang="en-US" sz="2400" b="1" dirty="0">
                <a:solidFill>
                  <a:srgbClr val="8C3A32"/>
                </a:solidFill>
                <a:latin typeface="Cambria" pitchFamily="34" charset="0"/>
                <a:ea typeface="Cambria" pitchFamily="34" charset="-122"/>
                <a:cs typeface="Cambria" pitchFamily="34" charset="-120"/>
              </a:rPr>
              <a:t>AIMS</a:t>
            </a:r>
            <a:endParaRPr lang="en-US" sz="2400" dirty="0"/>
          </a:p>
        </p:txBody>
      </p:sp>
      <p:sp>
        <p:nvSpPr>
          <p:cNvPr id="8" name="Text 6"/>
          <p:cNvSpPr/>
          <p:nvPr/>
        </p:nvSpPr>
        <p:spPr>
          <a:xfrm>
            <a:off x="868680" y="4279392"/>
            <a:ext cx="10515600" cy="822960"/>
          </a:xfrm>
          <a:prstGeom prst="rect">
            <a:avLst/>
          </a:prstGeom>
          <a:noFill/>
          <a:ln/>
        </p:spPr>
        <p:txBody>
          <a:bodyPr wrap="square" lIns="0" tIns="0" rIns="0" bIns="0" rtlCol="0" anchor="t"/>
          <a:lstStyle/>
          <a:p>
            <a:pPr indent="0" marL="0">
              <a:lnSpc>
                <a:spcPts val="2300"/>
              </a:lnSpc>
              <a:buNone/>
            </a:pPr>
            <a:r>
              <a:rPr lang="en-US" sz="1600" dirty="0">
                <a:solidFill>
                  <a:srgbClr val="1A1A1A"/>
                </a:solidFill>
                <a:latin typeface="Calibri" pitchFamily="34" charset="0"/>
                <a:ea typeface="Calibri" pitchFamily="34" charset="-122"/>
                <a:cs typeface="Calibri" pitchFamily="34" charset="-120"/>
              </a:rPr>
              <a:t>The Accounting Information Management System — the portal through which IPAS is reached, and the institutional brand for the Accounts Department's whole application family. It is the front door.</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CIPS — the menu</a:t>
            </a:r>
            <a:endParaRPr lang="en-US" sz="3200" dirty="0"/>
          </a:p>
        </p:txBody>
      </p:sp>
      <p:pic>
        <p:nvPicPr>
          <p:cNvPr id="3" name="Image 0" descr="preencoded.png">    </p:cNvPr>
          <p:cNvPicPr>
            <a:picLocks noChangeAspect="1"/>
          </p:cNvPicPr>
          <p:nvPr/>
        </p:nvPicPr>
        <p:blipFill>
          <a:blip r:embed="rId1"/>
          <a:stretch>
            <a:fillRect/>
          </a:stretch>
        </p:blipFill>
        <p:spPr>
          <a:xfrm>
            <a:off x="874934" y="1234440"/>
            <a:ext cx="10439083" cy="52578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 the module</a:t>
            </a:r>
            <a:endParaRPr lang="en-US" sz="3200" dirty="0"/>
          </a:p>
        </p:txBody>
      </p:sp>
      <p:pic>
        <p:nvPicPr>
          <p:cNvPr id="3" name="Image 0" descr="preencoded.png">    </p:cNvPr>
          <p:cNvPicPr>
            <a:picLocks noChangeAspect="1"/>
          </p:cNvPicPr>
          <p:nvPr/>
        </p:nvPicPr>
        <p:blipFill>
          <a:blip r:embed="rId1"/>
          <a:stretch>
            <a:fillRect/>
          </a:stretch>
        </p:blipFill>
        <p:spPr>
          <a:xfrm>
            <a:off x="947225" y="1234440"/>
            <a:ext cx="10294503" cy="52578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 misc posting</a:t>
            </a:r>
            <a:endParaRPr lang="en-US" sz="3200" dirty="0"/>
          </a:p>
        </p:txBody>
      </p:sp>
      <p:pic>
        <p:nvPicPr>
          <p:cNvPr id="3" name="Image 0" descr="preencoded.png">    </p:cNvPr>
          <p:cNvPicPr>
            <a:picLocks noChangeAspect="1"/>
          </p:cNvPicPr>
          <p:nvPr/>
        </p:nvPicPr>
        <p:blipFill>
          <a:blip r:embed="rId1"/>
          <a:stretch>
            <a:fillRect/>
          </a:stretch>
        </p:blipFill>
        <p:spPr>
          <a:xfrm>
            <a:off x="550675" y="1234440"/>
            <a:ext cx="11087602" cy="52578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ledger — entry confirmation</a:t>
            </a:r>
            <a:endParaRPr lang="en-US" sz="3200" dirty="0"/>
          </a:p>
        </p:txBody>
      </p:sp>
      <p:pic>
        <p:nvPicPr>
          <p:cNvPr id="3" name="Image 0" descr="preencoded.png">    </p:cNvPr>
          <p:cNvPicPr>
            <a:picLocks noChangeAspect="1"/>
          </p:cNvPicPr>
          <p:nvPr/>
        </p:nvPicPr>
        <p:blipFill>
          <a:blip r:embed="rId1"/>
          <a:stretch>
            <a:fillRect/>
          </a:stretch>
        </p:blipFill>
        <p:spPr>
          <a:xfrm>
            <a:off x="966099" y="1234440"/>
            <a:ext cx="10256754" cy="52578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ledger — MCR record fetched</a:t>
            </a:r>
            <a:endParaRPr lang="en-US" sz="3200" dirty="0"/>
          </a:p>
        </p:txBody>
      </p:sp>
      <p:pic>
        <p:nvPicPr>
          <p:cNvPr id="3" name="Image 0" descr="preencoded.png">    </p:cNvPr>
          <p:cNvPicPr>
            <a:picLocks noChangeAspect="1"/>
          </p:cNvPicPr>
          <p:nvPr/>
        </p:nvPicPr>
        <p:blipFill>
          <a:blip r:embed="rId1"/>
          <a:stretch>
            <a:fillRect/>
          </a:stretch>
        </p:blipFill>
        <p:spPr>
          <a:xfrm>
            <a:off x="886330" y="1234440"/>
            <a:ext cx="10416292" cy="52578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ledger — JVC record selected</a:t>
            </a:r>
            <a:endParaRPr lang="en-US" sz="3200" dirty="0"/>
          </a:p>
        </p:txBody>
      </p:sp>
      <p:pic>
        <p:nvPicPr>
          <p:cNvPr id="3" name="Image 0" descr="preencoded.png">    </p:cNvPr>
          <p:cNvPicPr>
            <a:picLocks noChangeAspect="1"/>
          </p:cNvPicPr>
          <p:nvPr/>
        </p:nvPicPr>
        <p:blipFill>
          <a:blip r:embed="rId1"/>
          <a:stretch>
            <a:fillRect/>
          </a:stretch>
        </p:blipFill>
        <p:spPr>
          <a:xfrm>
            <a:off x="893826" y="1234440"/>
            <a:ext cx="10401300" cy="52578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ledger — posted</a:t>
            </a:r>
            <a:endParaRPr lang="en-US" sz="3200" dirty="0"/>
          </a:p>
        </p:txBody>
      </p:sp>
      <p:pic>
        <p:nvPicPr>
          <p:cNvPr id="3" name="Image 0" descr="preencoded.png">    </p:cNvPr>
          <p:cNvPicPr>
            <a:picLocks noChangeAspect="1"/>
          </p:cNvPicPr>
          <p:nvPr/>
        </p:nvPicPr>
        <p:blipFill>
          <a:blip r:embed="rId1"/>
          <a:stretch>
            <a:fillRect/>
          </a:stretch>
        </p:blipFill>
        <p:spPr>
          <a:xfrm>
            <a:off x="1022183" y="1234440"/>
            <a:ext cx="10144586" cy="52578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transfer — out through TC</a:t>
            </a:r>
            <a:endParaRPr lang="en-US" sz="3200" dirty="0"/>
          </a:p>
        </p:txBody>
      </p:sp>
      <p:pic>
        <p:nvPicPr>
          <p:cNvPr id="3" name="Image 0" descr="preencoded.png">    </p:cNvPr>
          <p:cNvPicPr>
            <a:picLocks noChangeAspect="1"/>
          </p:cNvPicPr>
          <p:nvPr/>
        </p:nvPicPr>
        <p:blipFill>
          <a:blip r:embed="rId1"/>
          <a:stretch>
            <a:fillRect/>
          </a:stretch>
        </p:blipFill>
        <p:spPr>
          <a:xfrm>
            <a:off x="928445" y="1234440"/>
            <a:ext cx="10332063" cy="52578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transfer — in through TC</a:t>
            </a:r>
            <a:endParaRPr lang="en-US" sz="3200" dirty="0"/>
          </a:p>
        </p:txBody>
      </p:sp>
      <p:pic>
        <p:nvPicPr>
          <p:cNvPr id="3" name="Image 0" descr="preencoded.png">    </p:cNvPr>
          <p:cNvPicPr>
            <a:picLocks noChangeAspect="1"/>
          </p:cNvPicPr>
          <p:nvPr/>
        </p:nvPicPr>
        <p:blipFill>
          <a:blip r:embed="rId1"/>
          <a:stretch>
            <a:fillRect/>
          </a:stretch>
        </p:blipFill>
        <p:spPr>
          <a:xfrm>
            <a:off x="961345" y="1234440"/>
            <a:ext cx="10266261" cy="52578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ledger adjustment — e-Journal Voucher</a:t>
            </a:r>
            <a:endParaRPr lang="en-US" sz="3200" dirty="0"/>
          </a:p>
        </p:txBody>
      </p:sp>
      <p:pic>
        <p:nvPicPr>
          <p:cNvPr id="3" name="Image 0" descr="preencoded.png">    </p:cNvPr>
          <p:cNvPicPr>
            <a:picLocks noChangeAspect="1"/>
          </p:cNvPicPr>
          <p:nvPr/>
        </p:nvPicPr>
        <p:blipFill>
          <a:blip r:embed="rId1"/>
          <a:stretch>
            <a:fillRect/>
          </a:stretch>
        </p:blipFill>
        <p:spPr>
          <a:xfrm>
            <a:off x="633130" y="1234440"/>
            <a:ext cx="10922692" cy="5257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IPAS modules</a:t>
            </a:r>
            <a:endParaRPr lang="en-US" sz="3200" dirty="0"/>
          </a:p>
        </p:txBody>
      </p:sp>
      <p:pic>
        <p:nvPicPr>
          <p:cNvPr id="3" name="Image 0" descr="preencoded.png">    </p:cNvPr>
          <p:cNvPicPr>
            <a:picLocks noChangeAspect="1"/>
          </p:cNvPicPr>
          <p:nvPr/>
        </p:nvPicPr>
        <p:blipFill>
          <a:blip r:embed="rId1"/>
          <a:stretch>
            <a:fillRect/>
          </a:stretch>
        </p:blipFill>
        <p:spPr>
          <a:xfrm>
            <a:off x="502920" y="1658977"/>
            <a:ext cx="11183112" cy="440872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ledger adjustment — JV confirmation</a:t>
            </a:r>
            <a:endParaRPr lang="en-US" sz="3200" dirty="0"/>
          </a:p>
        </p:txBody>
      </p:sp>
      <p:pic>
        <p:nvPicPr>
          <p:cNvPr id="3" name="Image 0" descr="preencoded.png">    </p:cNvPr>
          <p:cNvPicPr>
            <a:picLocks noChangeAspect="1"/>
          </p:cNvPicPr>
          <p:nvPr/>
        </p:nvPicPr>
        <p:blipFill>
          <a:blip r:embed="rId1"/>
          <a:stretch>
            <a:fillRect/>
          </a:stretch>
        </p:blipFill>
        <p:spPr>
          <a:xfrm>
            <a:off x="901788" y="1234440"/>
            <a:ext cx="10385376" cy="52578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ledger adjustment — JV verification</a:t>
            </a:r>
            <a:endParaRPr lang="en-US" sz="3200" dirty="0"/>
          </a:p>
        </p:txBody>
      </p:sp>
      <p:pic>
        <p:nvPicPr>
          <p:cNvPr id="3" name="Image 0" descr="preencoded.png">    </p:cNvPr>
          <p:cNvPicPr>
            <a:picLocks noChangeAspect="1"/>
          </p:cNvPicPr>
          <p:nvPr/>
        </p:nvPicPr>
        <p:blipFill>
          <a:blip r:embed="rId1"/>
          <a:stretch>
            <a:fillRect/>
          </a:stretch>
        </p:blipFill>
        <p:spPr>
          <a:xfrm>
            <a:off x="914949" y="1234440"/>
            <a:ext cx="10359054" cy="52578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 ledger adjustment — verifying the JV</a:t>
            </a:r>
            <a:endParaRPr lang="en-US" sz="3200" dirty="0"/>
          </a:p>
        </p:txBody>
      </p:sp>
      <p:pic>
        <p:nvPicPr>
          <p:cNvPr id="3" name="Image 0" descr="preencoded.png">    </p:cNvPr>
          <p:cNvPicPr>
            <a:picLocks noChangeAspect="1"/>
          </p:cNvPicPr>
          <p:nvPr/>
        </p:nvPicPr>
        <p:blipFill>
          <a:blip r:embed="rId1"/>
          <a:stretch>
            <a:fillRect/>
          </a:stretch>
        </p:blipFill>
        <p:spPr>
          <a:xfrm>
            <a:off x="562832" y="1234440"/>
            <a:ext cx="11063287" cy="52578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CIPS — Centralised Integrated Payment Solution</a:t>
            </a:r>
            <a:endParaRPr lang="en-US" sz="3200" dirty="0"/>
          </a:p>
        </p:txBody>
      </p:sp>
      <p:sp>
        <p:nvSpPr>
          <p:cNvPr id="3" name="Shape 1"/>
          <p:cNvSpPr/>
          <p:nvPr/>
        </p:nvSpPr>
        <p:spPr>
          <a:xfrm>
            <a:off x="548640" y="1371600"/>
            <a:ext cx="3602736" cy="2148840"/>
          </a:xfrm>
          <a:prstGeom prst="roundRect">
            <a:avLst>
              <a:gd name="adj" fmla="val 2979"/>
            </a:avLst>
          </a:prstGeom>
          <a:solidFill>
            <a:srgbClr val="F7E9E7"/>
          </a:solidFill>
          <a:ln w="12700">
            <a:solidFill>
              <a:srgbClr val="D9AFA8"/>
            </a:solidFill>
            <a:prstDash val="solid"/>
          </a:ln>
        </p:spPr>
      </p:sp>
      <p:sp>
        <p:nvSpPr>
          <p:cNvPr id="4" name="Text 2"/>
          <p:cNvSpPr/>
          <p:nvPr/>
        </p:nvSpPr>
        <p:spPr>
          <a:xfrm>
            <a:off x="749808"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Signatory authorisation</a:t>
            </a:r>
            <a:endParaRPr lang="en-US" sz="1600" dirty="0"/>
          </a:p>
        </p:txBody>
      </p:sp>
      <p:sp>
        <p:nvSpPr>
          <p:cNvPr id="5" name="Text 3"/>
          <p:cNvSpPr/>
          <p:nvPr/>
        </p:nvSpPr>
        <p:spPr>
          <a:xfrm>
            <a:off x="749808"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Signatories are registered by the accounting unit's Administrator against the same digital token held for tender opening. The public key is pushed to the bank daily, and signing rights activate only once the bank acknowledges it.</a:t>
            </a:r>
            <a:endParaRPr lang="en-US" sz="1350" dirty="0"/>
          </a:p>
        </p:txBody>
      </p:sp>
      <p:sp>
        <p:nvSpPr>
          <p:cNvPr id="6" name="Shape 4"/>
          <p:cNvSpPr/>
          <p:nvPr/>
        </p:nvSpPr>
        <p:spPr>
          <a:xfrm>
            <a:off x="4334256" y="1371600"/>
            <a:ext cx="3602736" cy="2148840"/>
          </a:xfrm>
          <a:prstGeom prst="roundRect">
            <a:avLst>
              <a:gd name="adj" fmla="val 2979"/>
            </a:avLst>
          </a:prstGeom>
          <a:solidFill>
            <a:srgbClr val="F1DAD6"/>
          </a:solidFill>
          <a:ln w="12700">
            <a:solidFill>
              <a:srgbClr val="D9AFA8"/>
            </a:solidFill>
            <a:prstDash val="solid"/>
          </a:ln>
        </p:spPr>
      </p:sp>
      <p:sp>
        <p:nvSpPr>
          <p:cNvPr id="7" name="Text 5"/>
          <p:cNvSpPr/>
          <p:nvPr/>
        </p:nvSpPr>
        <p:spPr>
          <a:xfrm>
            <a:off x="4535424"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Confirm abstract</a:t>
            </a:r>
            <a:endParaRPr lang="en-US" sz="1600" dirty="0"/>
          </a:p>
        </p:txBody>
      </p:sp>
      <p:sp>
        <p:nvSpPr>
          <p:cNvPr id="8" name="Text 6"/>
          <p:cNvSpPr/>
          <p:nvPr/>
        </p:nvSpPr>
        <p:spPr>
          <a:xfrm>
            <a:off x="4535424"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Books confirms the abstract, fixing the set of CO6s it carries before any signature is applied.</a:t>
            </a:r>
            <a:endParaRPr lang="en-US" sz="1350" dirty="0"/>
          </a:p>
        </p:txBody>
      </p:sp>
      <p:sp>
        <p:nvSpPr>
          <p:cNvPr id="9" name="Shape 7"/>
          <p:cNvSpPr/>
          <p:nvPr/>
        </p:nvSpPr>
        <p:spPr>
          <a:xfrm>
            <a:off x="8119872" y="1371600"/>
            <a:ext cx="3602736" cy="2148840"/>
          </a:xfrm>
          <a:prstGeom prst="roundRect">
            <a:avLst>
              <a:gd name="adj" fmla="val 2979"/>
            </a:avLst>
          </a:prstGeom>
          <a:solidFill>
            <a:srgbClr val="F7E9E7"/>
          </a:solidFill>
          <a:ln w="12700">
            <a:solidFill>
              <a:srgbClr val="D9AFA8"/>
            </a:solidFill>
            <a:prstDash val="solid"/>
          </a:ln>
        </p:spPr>
      </p:sp>
      <p:sp>
        <p:nvSpPr>
          <p:cNvPr id="10" name="Text 8"/>
          <p:cNvSpPr/>
          <p:nvPr/>
        </p:nvSpPr>
        <p:spPr>
          <a:xfrm>
            <a:off x="8321040"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Sign — Level 1</a:t>
            </a:r>
            <a:endParaRPr lang="en-US" sz="1600" dirty="0"/>
          </a:p>
        </p:txBody>
      </p:sp>
      <p:sp>
        <p:nvSpPr>
          <p:cNvPr id="11" name="Text 9"/>
          <p:cNvSpPr/>
          <p:nvPr/>
        </p:nvSpPr>
        <p:spPr>
          <a:xfrm>
            <a:off x="8321040"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The first signatory signs the mandate and text file and forwards it.</a:t>
            </a:r>
            <a:endParaRPr lang="en-US" sz="1350" dirty="0"/>
          </a:p>
        </p:txBody>
      </p:sp>
      <p:sp>
        <p:nvSpPr>
          <p:cNvPr id="12" name="Shape 10"/>
          <p:cNvSpPr/>
          <p:nvPr/>
        </p:nvSpPr>
        <p:spPr>
          <a:xfrm>
            <a:off x="548640" y="3794760"/>
            <a:ext cx="3602736" cy="2148840"/>
          </a:xfrm>
          <a:prstGeom prst="roundRect">
            <a:avLst>
              <a:gd name="adj" fmla="val 2979"/>
            </a:avLst>
          </a:prstGeom>
          <a:solidFill>
            <a:srgbClr val="F7E9E7"/>
          </a:solidFill>
          <a:ln w="12700">
            <a:solidFill>
              <a:srgbClr val="D9AFA8"/>
            </a:solidFill>
            <a:prstDash val="solid"/>
          </a:ln>
        </p:spPr>
      </p:sp>
      <p:sp>
        <p:nvSpPr>
          <p:cNvPr id="13" name="Text 11"/>
          <p:cNvSpPr/>
          <p:nvPr/>
        </p:nvSpPr>
        <p:spPr>
          <a:xfrm>
            <a:off x="749808"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Sign — Level 2</a:t>
            </a:r>
            <a:endParaRPr lang="en-US" sz="1600" dirty="0"/>
          </a:p>
        </p:txBody>
      </p:sp>
      <p:sp>
        <p:nvSpPr>
          <p:cNvPr id="14" name="Text 12"/>
          <p:cNvSpPr/>
          <p:nvPr/>
        </p:nvSpPr>
        <p:spPr>
          <a:xfrm>
            <a:off x="749808"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The second signatory adds the second signature. Payments above the threshold require both, mirroring the two-signature rule for cheques above ₹10 lakh.</a:t>
            </a:r>
            <a:endParaRPr lang="en-US" sz="1350" dirty="0"/>
          </a:p>
        </p:txBody>
      </p:sp>
      <p:sp>
        <p:nvSpPr>
          <p:cNvPr id="15" name="Shape 13"/>
          <p:cNvSpPr/>
          <p:nvPr/>
        </p:nvSpPr>
        <p:spPr>
          <a:xfrm>
            <a:off x="4334256" y="3794760"/>
            <a:ext cx="3602736" cy="2148840"/>
          </a:xfrm>
          <a:prstGeom prst="roundRect">
            <a:avLst>
              <a:gd name="adj" fmla="val 2979"/>
            </a:avLst>
          </a:prstGeom>
          <a:solidFill>
            <a:srgbClr val="F7E9E7"/>
          </a:solidFill>
          <a:ln w="12700">
            <a:solidFill>
              <a:srgbClr val="D9AFA8"/>
            </a:solidFill>
            <a:prstDash val="solid"/>
          </a:ln>
        </p:spPr>
      </p:sp>
      <p:sp>
        <p:nvSpPr>
          <p:cNvPr id="16" name="Text 14"/>
          <p:cNvSpPr/>
          <p:nvPr/>
        </p:nvSpPr>
        <p:spPr>
          <a:xfrm>
            <a:off x="4535424"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Send to bank</a:t>
            </a:r>
            <a:endParaRPr lang="en-US" sz="1600" dirty="0"/>
          </a:p>
        </p:txBody>
      </p:sp>
      <p:sp>
        <p:nvSpPr>
          <p:cNvPr id="17" name="Text 15"/>
          <p:cNvSpPr/>
          <p:nvPr/>
        </p:nvSpPr>
        <p:spPr>
          <a:xfrm>
            <a:off x="4535424"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The zipped, dual-signed file is transmitted to State Bank of India through direct system-to-system integration, and beneficiary accounts are credited.</a:t>
            </a:r>
            <a:endParaRPr lang="en-US" sz="1350" dirty="0"/>
          </a:p>
        </p:txBody>
      </p:sp>
      <p:sp>
        <p:nvSpPr>
          <p:cNvPr id="18" name="Shape 16"/>
          <p:cNvSpPr/>
          <p:nvPr/>
        </p:nvSpPr>
        <p:spPr>
          <a:xfrm>
            <a:off x="8119872" y="3794760"/>
            <a:ext cx="3602736" cy="2148840"/>
          </a:xfrm>
          <a:prstGeom prst="roundRect">
            <a:avLst>
              <a:gd name="adj" fmla="val 2979"/>
            </a:avLst>
          </a:prstGeom>
          <a:solidFill>
            <a:srgbClr val="F7E9E7"/>
          </a:solidFill>
          <a:ln w="12700">
            <a:solidFill>
              <a:srgbClr val="D9AFA8"/>
            </a:solidFill>
            <a:prstDash val="solid"/>
          </a:ln>
        </p:spPr>
      </p:sp>
      <p:sp>
        <p:nvSpPr>
          <p:cNvPr id="19" name="Text 17"/>
          <p:cNvSpPr/>
          <p:nvPr/>
        </p:nvSpPr>
        <p:spPr>
          <a:xfrm>
            <a:off x="8321040"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CO6 removal</a:t>
            </a:r>
            <a:endParaRPr lang="en-US" sz="1600" dirty="0"/>
          </a:p>
        </p:txBody>
      </p:sp>
      <p:sp>
        <p:nvSpPr>
          <p:cNvPr id="20" name="Text 18"/>
          <p:cNvSpPr/>
          <p:nvPr/>
        </p:nvSpPr>
        <p:spPr>
          <a:xfrm>
            <a:off x="8321040"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A CO6 can be withdrawn from the abstract, but only before despatch and only by a valid signatory using the same token. Removal is itself a two-level action.</a:t>
            </a:r>
            <a:endParaRPr lang="en-US" sz="13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Cadre — the employee master record</a:t>
            </a:r>
            <a:endParaRPr lang="en-US" sz="3200" dirty="0"/>
          </a:p>
        </p:txBody>
      </p:sp>
      <p:sp>
        <p:nvSpPr>
          <p:cNvPr id="3" name="Shape 1"/>
          <p:cNvSpPr/>
          <p:nvPr/>
        </p:nvSpPr>
        <p:spPr>
          <a:xfrm>
            <a:off x="548640" y="1371600"/>
            <a:ext cx="3602736" cy="2148840"/>
          </a:xfrm>
          <a:prstGeom prst="roundRect">
            <a:avLst>
              <a:gd name="adj" fmla="val 2979"/>
            </a:avLst>
          </a:prstGeom>
          <a:solidFill>
            <a:srgbClr val="F1DAD6"/>
          </a:solidFill>
          <a:ln w="12700">
            <a:solidFill>
              <a:srgbClr val="D9AFA8"/>
            </a:solidFill>
            <a:prstDash val="solid"/>
          </a:ln>
        </p:spPr>
      </p:sp>
      <p:sp>
        <p:nvSpPr>
          <p:cNvPr id="4" name="Text 2"/>
          <p:cNvSpPr/>
          <p:nvPr/>
        </p:nvSpPr>
        <p:spPr>
          <a:xfrm>
            <a:off x="749808"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Bio-data</a:t>
            </a:r>
            <a:endParaRPr lang="en-US" sz="1600" dirty="0"/>
          </a:p>
        </p:txBody>
      </p:sp>
      <p:sp>
        <p:nvSpPr>
          <p:cNvPr id="5" name="Text 3"/>
          <p:cNvSpPr/>
          <p:nvPr/>
        </p:nvSpPr>
        <p:spPr>
          <a:xfrm>
            <a:off x="749808"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Creation and maintenance of the employee master record, with Family, Qualification and Nomination details. Mobile number, e-mail and Aadhaar each carry their own verification screen.</a:t>
            </a:r>
            <a:endParaRPr lang="en-US" sz="1350" dirty="0"/>
          </a:p>
        </p:txBody>
      </p:sp>
      <p:sp>
        <p:nvSpPr>
          <p:cNvPr id="6" name="Shape 4"/>
          <p:cNvSpPr/>
          <p:nvPr/>
        </p:nvSpPr>
        <p:spPr>
          <a:xfrm>
            <a:off x="4334256" y="1371600"/>
            <a:ext cx="3602736" cy="2148840"/>
          </a:xfrm>
          <a:prstGeom prst="roundRect">
            <a:avLst>
              <a:gd name="adj" fmla="val 2979"/>
            </a:avLst>
          </a:prstGeom>
          <a:solidFill>
            <a:srgbClr val="F7E9E7"/>
          </a:solidFill>
          <a:ln w="12700">
            <a:solidFill>
              <a:srgbClr val="D9AFA8"/>
            </a:solidFill>
            <a:prstDash val="solid"/>
          </a:ln>
        </p:spPr>
      </p:sp>
      <p:sp>
        <p:nvSpPr>
          <p:cNvPr id="7" name="Text 5"/>
          <p:cNvSpPr/>
          <p:nvPr/>
        </p:nvSpPr>
        <p:spPr>
          <a:xfrm>
            <a:off x="4535424"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Verification and confirmation</a:t>
            </a:r>
            <a:endParaRPr lang="en-US" sz="1600" dirty="0"/>
          </a:p>
        </p:txBody>
      </p:sp>
      <p:sp>
        <p:nvSpPr>
          <p:cNvPr id="8" name="Text 6"/>
          <p:cNvSpPr/>
          <p:nvPr/>
        </p:nvSpPr>
        <p:spPr>
          <a:xfrm>
            <a:off x="4535424"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A new record is entered, then separately verified and confirmed before it goes live. Entry and confirmation are deliberately different people — no employee reaches payroll on one user's action.</a:t>
            </a:r>
            <a:endParaRPr lang="en-US" sz="1350" dirty="0"/>
          </a:p>
        </p:txBody>
      </p:sp>
      <p:sp>
        <p:nvSpPr>
          <p:cNvPr id="9" name="Shape 7"/>
          <p:cNvSpPr/>
          <p:nvPr/>
        </p:nvSpPr>
        <p:spPr>
          <a:xfrm>
            <a:off x="8119872" y="1371600"/>
            <a:ext cx="3602736" cy="2148840"/>
          </a:xfrm>
          <a:prstGeom prst="roundRect">
            <a:avLst>
              <a:gd name="adj" fmla="val 2979"/>
            </a:avLst>
          </a:prstGeom>
          <a:solidFill>
            <a:srgbClr val="F7E9E7"/>
          </a:solidFill>
          <a:ln w="12700">
            <a:solidFill>
              <a:srgbClr val="D9AFA8"/>
            </a:solidFill>
            <a:prstDash val="solid"/>
          </a:ln>
        </p:spPr>
      </p:sp>
      <p:sp>
        <p:nvSpPr>
          <p:cNvPr id="10" name="Text 8"/>
          <p:cNvSpPr/>
          <p:nvPr/>
        </p:nvSpPr>
        <p:spPr>
          <a:xfrm>
            <a:off x="8321040"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Withdrawal and activation</a:t>
            </a:r>
            <a:endParaRPr lang="en-US" sz="1600" dirty="0"/>
          </a:p>
        </p:txBody>
      </p:sp>
      <p:sp>
        <p:nvSpPr>
          <p:cNvPr id="11" name="Text 9"/>
          <p:cNvSpPr/>
          <p:nvPr/>
        </p:nvSpPr>
        <p:spPr>
          <a:xfrm>
            <a:off x="8321040"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A record may be withdrawn before confirmation. Activation is separately permitted and then performed.</a:t>
            </a:r>
            <a:endParaRPr lang="en-US" sz="1350" dirty="0"/>
          </a:p>
        </p:txBody>
      </p:sp>
      <p:sp>
        <p:nvSpPr>
          <p:cNvPr id="12" name="Shape 10"/>
          <p:cNvSpPr/>
          <p:nvPr/>
        </p:nvSpPr>
        <p:spPr>
          <a:xfrm>
            <a:off x="548640" y="3794760"/>
            <a:ext cx="3602736" cy="2148840"/>
          </a:xfrm>
          <a:prstGeom prst="roundRect">
            <a:avLst>
              <a:gd name="adj" fmla="val 2979"/>
            </a:avLst>
          </a:prstGeom>
          <a:solidFill>
            <a:srgbClr val="F7E9E7"/>
          </a:solidFill>
          <a:ln w="12700">
            <a:solidFill>
              <a:srgbClr val="D9AFA8"/>
            </a:solidFill>
            <a:prstDash val="solid"/>
          </a:ln>
        </p:spPr>
      </p:sp>
      <p:sp>
        <p:nvSpPr>
          <p:cNvPr id="13" name="Text 11"/>
          <p:cNvSpPr/>
          <p:nvPr/>
        </p:nvSpPr>
        <p:spPr>
          <a:xfrm>
            <a:off x="749808"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Rectification</a:t>
            </a:r>
            <a:endParaRPr lang="en-US" sz="1600" dirty="0"/>
          </a:p>
        </p:txBody>
      </p:sp>
      <p:sp>
        <p:nvSpPr>
          <p:cNvPr id="14" name="Text 12"/>
          <p:cNvSpPr/>
          <p:nvPr/>
        </p:nvSpPr>
        <p:spPr>
          <a:xfrm>
            <a:off x="749808"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Changes to a live record run through their own forward-and-return chain — for serving and non-serving employees and for bank details — with a standing list of forwarded and returned cases.</a:t>
            </a:r>
            <a:endParaRPr lang="en-US" sz="1350" dirty="0"/>
          </a:p>
        </p:txBody>
      </p:sp>
      <p:sp>
        <p:nvSpPr>
          <p:cNvPr id="15" name="Shape 13"/>
          <p:cNvSpPr/>
          <p:nvPr/>
        </p:nvSpPr>
        <p:spPr>
          <a:xfrm>
            <a:off x="4334256" y="3794760"/>
            <a:ext cx="3602736" cy="2148840"/>
          </a:xfrm>
          <a:prstGeom prst="roundRect">
            <a:avLst>
              <a:gd name="adj" fmla="val 2979"/>
            </a:avLst>
          </a:prstGeom>
          <a:solidFill>
            <a:srgbClr val="F7E9E7"/>
          </a:solidFill>
          <a:ln w="12700">
            <a:solidFill>
              <a:srgbClr val="D9AFA8"/>
            </a:solidFill>
            <a:prstDash val="solid"/>
          </a:ln>
        </p:spPr>
      </p:sp>
      <p:sp>
        <p:nvSpPr>
          <p:cNvPr id="16" name="Text 14"/>
          <p:cNvSpPr/>
          <p:nvPr/>
        </p:nvSpPr>
        <p:spPr>
          <a:xfrm>
            <a:off x="4535424"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Duplicate control</a:t>
            </a:r>
            <a:endParaRPr lang="en-US" sz="1600" dirty="0"/>
          </a:p>
        </p:txBody>
      </p:sp>
      <p:sp>
        <p:nvSpPr>
          <p:cNvPr id="17" name="Text 15"/>
          <p:cNvSpPr/>
          <p:nvPr/>
        </p:nvSpPr>
        <p:spPr>
          <a:xfrm>
            <a:off x="4535424"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Duplicate bio-data flagging catches the same person held under more than one employee number.</a:t>
            </a:r>
            <a:endParaRPr lang="en-US" sz="1350" dirty="0"/>
          </a:p>
        </p:txBody>
      </p:sp>
      <p:sp>
        <p:nvSpPr>
          <p:cNvPr id="18" name="Shape 16"/>
          <p:cNvSpPr/>
          <p:nvPr/>
        </p:nvSpPr>
        <p:spPr>
          <a:xfrm>
            <a:off x="8119872" y="3794760"/>
            <a:ext cx="3602736" cy="2148840"/>
          </a:xfrm>
          <a:prstGeom prst="roundRect">
            <a:avLst>
              <a:gd name="adj" fmla="val 2979"/>
            </a:avLst>
          </a:prstGeom>
          <a:solidFill>
            <a:srgbClr val="F7E9E7"/>
          </a:solidFill>
          <a:ln w="12700">
            <a:solidFill>
              <a:srgbClr val="D9AFA8"/>
            </a:solidFill>
            <a:prstDash val="solid"/>
          </a:ln>
        </p:spPr>
      </p:sp>
      <p:sp>
        <p:nvSpPr>
          <p:cNvPr id="19" name="Text 17"/>
          <p:cNvSpPr/>
          <p:nvPr/>
        </p:nvSpPr>
        <p:spPr>
          <a:xfrm>
            <a:off x="8321040"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Cadre, 7th CPC and pension scheme</a:t>
            </a:r>
            <a:endParaRPr lang="en-US" sz="1600" dirty="0"/>
          </a:p>
        </p:txBody>
      </p:sp>
      <p:sp>
        <p:nvSpPr>
          <p:cNvPr id="20" name="Text 18"/>
          <p:cNvSpPr/>
          <p:nvPr/>
        </p:nvSpPr>
        <p:spPr>
          <a:xfrm>
            <a:off x="8321040"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Book of Sanction and the Cadre Report; pay commission revision screens; and the record of movement from NPS or UPS to the PF scheme.</a:t>
            </a:r>
            <a:endParaRPr lang="en-US" sz="13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PFA:MIS — exception reports</a:t>
            </a:r>
            <a:endParaRPr lang="en-US" sz="3200" dirty="0"/>
          </a:p>
        </p:txBody>
      </p:sp>
      <p:sp>
        <p:nvSpPr>
          <p:cNvPr id="3" name="Shape 1"/>
          <p:cNvSpPr/>
          <p:nvPr/>
        </p:nvSpPr>
        <p:spPr>
          <a:xfrm>
            <a:off x="548640" y="1371600"/>
            <a:ext cx="3602736" cy="2148840"/>
          </a:xfrm>
          <a:prstGeom prst="roundRect">
            <a:avLst>
              <a:gd name="adj" fmla="val 2979"/>
            </a:avLst>
          </a:prstGeom>
          <a:solidFill>
            <a:srgbClr val="F1DAD6"/>
          </a:solidFill>
          <a:ln w="12700">
            <a:solidFill>
              <a:srgbClr val="D9AFA8"/>
            </a:solidFill>
            <a:prstDash val="solid"/>
          </a:ln>
        </p:spPr>
      </p:sp>
      <p:sp>
        <p:nvSpPr>
          <p:cNvPr id="4" name="Text 2"/>
          <p:cNvSpPr/>
          <p:nvPr/>
        </p:nvSpPr>
        <p:spPr>
          <a:xfrm>
            <a:off x="749808"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Duplicate account numbers</a:t>
            </a:r>
            <a:endParaRPr lang="en-US" sz="1600" dirty="0"/>
          </a:p>
        </p:txBody>
      </p:sp>
      <p:sp>
        <p:nvSpPr>
          <p:cNvPr id="5" name="Text 3"/>
          <p:cNvSpPr/>
          <p:nvPr/>
        </p:nvSpPr>
        <p:spPr>
          <a:xfrm>
            <a:off x="749808"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Two or more employees receiving payment into the same bank account in the same month.</a:t>
            </a:r>
            <a:endParaRPr lang="en-US" sz="1350" dirty="0"/>
          </a:p>
        </p:txBody>
      </p:sp>
      <p:sp>
        <p:nvSpPr>
          <p:cNvPr id="6" name="Shape 4"/>
          <p:cNvSpPr/>
          <p:nvPr/>
        </p:nvSpPr>
        <p:spPr>
          <a:xfrm>
            <a:off x="4334256" y="1371600"/>
            <a:ext cx="3602736" cy="2148840"/>
          </a:xfrm>
          <a:prstGeom prst="roundRect">
            <a:avLst>
              <a:gd name="adj" fmla="val 2979"/>
            </a:avLst>
          </a:prstGeom>
          <a:solidFill>
            <a:srgbClr val="F7E9E7"/>
          </a:solidFill>
          <a:ln w="12700">
            <a:solidFill>
              <a:srgbClr val="D9AFA8"/>
            </a:solidFill>
            <a:prstDash val="solid"/>
          </a:ln>
        </p:spPr>
      </p:sp>
      <p:sp>
        <p:nvSpPr>
          <p:cNvPr id="7" name="Text 5"/>
          <p:cNvSpPr/>
          <p:nvPr/>
        </p:nvSpPr>
        <p:spPr>
          <a:xfrm>
            <a:off x="4535424"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Repeated arrears</a:t>
            </a:r>
            <a:endParaRPr lang="en-US" sz="1600" dirty="0"/>
          </a:p>
        </p:txBody>
      </p:sp>
      <p:sp>
        <p:nvSpPr>
          <p:cNvPr id="8" name="Text 6"/>
          <p:cNvSpPr/>
          <p:nvPr/>
        </p:nvSpPr>
        <p:spPr>
          <a:xfrm>
            <a:off x="4535424"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Arrear paid more than twice in a year against a single allowance.</a:t>
            </a:r>
            <a:endParaRPr lang="en-US" sz="1350" dirty="0"/>
          </a:p>
        </p:txBody>
      </p:sp>
      <p:sp>
        <p:nvSpPr>
          <p:cNvPr id="9" name="Shape 7"/>
          <p:cNvSpPr/>
          <p:nvPr/>
        </p:nvSpPr>
        <p:spPr>
          <a:xfrm>
            <a:off x="8119872" y="1371600"/>
            <a:ext cx="3602736" cy="2148840"/>
          </a:xfrm>
          <a:prstGeom prst="roundRect">
            <a:avLst>
              <a:gd name="adj" fmla="val 2979"/>
            </a:avLst>
          </a:prstGeom>
          <a:solidFill>
            <a:srgbClr val="F7E9E7"/>
          </a:solidFill>
          <a:ln w="12700">
            <a:solidFill>
              <a:srgbClr val="D9AFA8"/>
            </a:solidFill>
            <a:prstDash val="solid"/>
          </a:ln>
        </p:spPr>
      </p:sp>
      <p:sp>
        <p:nvSpPr>
          <p:cNvPr id="10" name="Text 8"/>
          <p:cNvSpPr/>
          <p:nvPr/>
        </p:nvSpPr>
        <p:spPr>
          <a:xfrm>
            <a:off x="8321040"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Threshold breaches</a:t>
            </a:r>
            <a:endParaRPr lang="en-US" sz="1600" dirty="0"/>
          </a:p>
        </p:txBody>
      </p:sp>
      <p:sp>
        <p:nvSpPr>
          <p:cNvPr id="11" name="Text 9"/>
          <p:cNvSpPr/>
          <p:nvPr/>
        </p:nvSpPr>
        <p:spPr>
          <a:xfrm>
            <a:off x="8321040"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Any allowance paid above the defined threshold amount.</a:t>
            </a:r>
            <a:endParaRPr lang="en-US" sz="1350" dirty="0"/>
          </a:p>
        </p:txBody>
      </p:sp>
      <p:sp>
        <p:nvSpPr>
          <p:cNvPr id="12" name="Shape 10"/>
          <p:cNvSpPr/>
          <p:nvPr/>
        </p:nvSpPr>
        <p:spPr>
          <a:xfrm>
            <a:off x="548640" y="3794760"/>
            <a:ext cx="3602736" cy="2148840"/>
          </a:xfrm>
          <a:prstGeom prst="roundRect">
            <a:avLst>
              <a:gd name="adj" fmla="val 2979"/>
            </a:avLst>
          </a:prstGeom>
          <a:solidFill>
            <a:srgbClr val="F7E9E7"/>
          </a:solidFill>
          <a:ln w="12700">
            <a:solidFill>
              <a:srgbClr val="D9AFA8"/>
            </a:solidFill>
            <a:prstDash val="solid"/>
          </a:ln>
        </p:spPr>
      </p:sp>
      <p:sp>
        <p:nvSpPr>
          <p:cNvPr id="13" name="Text 11"/>
          <p:cNvSpPr/>
          <p:nvPr/>
        </p:nvSpPr>
        <p:spPr>
          <a:xfrm>
            <a:off x="749808"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Duplicate identifiers</a:t>
            </a:r>
            <a:endParaRPr lang="en-US" sz="1600" dirty="0"/>
          </a:p>
        </p:txBody>
      </p:sp>
      <p:sp>
        <p:nvSpPr>
          <p:cNvPr id="14" name="Text 12"/>
          <p:cNvSpPr/>
          <p:nvPr/>
        </p:nvSpPr>
        <p:spPr>
          <a:xfrm>
            <a:off x="749808"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The same PAN, PRAN, Aadhaar or bank account number appearing against more than one employee.</a:t>
            </a:r>
            <a:endParaRPr lang="en-US" sz="1350" dirty="0"/>
          </a:p>
        </p:txBody>
      </p:sp>
      <p:sp>
        <p:nvSpPr>
          <p:cNvPr id="15" name="Shape 13"/>
          <p:cNvSpPr/>
          <p:nvPr/>
        </p:nvSpPr>
        <p:spPr>
          <a:xfrm>
            <a:off x="4334256" y="3794760"/>
            <a:ext cx="3602736" cy="2148840"/>
          </a:xfrm>
          <a:prstGeom prst="roundRect">
            <a:avLst>
              <a:gd name="adj" fmla="val 2979"/>
            </a:avLst>
          </a:prstGeom>
          <a:solidFill>
            <a:srgbClr val="F7E9E7"/>
          </a:solidFill>
          <a:ln w="12700">
            <a:solidFill>
              <a:srgbClr val="D9AFA8"/>
            </a:solidFill>
            <a:prstDash val="solid"/>
          </a:ln>
        </p:spPr>
      </p:sp>
      <p:sp>
        <p:nvSpPr>
          <p:cNvPr id="16" name="Text 14"/>
          <p:cNvSpPr/>
          <p:nvPr/>
        </p:nvSpPr>
        <p:spPr>
          <a:xfrm>
            <a:off x="4535424"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Invalid data</a:t>
            </a:r>
            <a:endParaRPr lang="en-US" sz="1600" dirty="0"/>
          </a:p>
        </p:txBody>
      </p:sp>
      <p:sp>
        <p:nvSpPr>
          <p:cNvPr id="17" name="Text 15"/>
          <p:cNvSpPr/>
          <p:nvPr/>
        </p:nvSpPr>
        <p:spPr>
          <a:xfrm>
            <a:off x="4535424"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Impossible or dummy dates of birth and appointment, grade pay not matching pay band, and mandatory fields left unfilled.</a:t>
            </a:r>
            <a:endParaRPr lang="en-US" sz="1350" dirty="0"/>
          </a:p>
        </p:txBody>
      </p:sp>
      <p:sp>
        <p:nvSpPr>
          <p:cNvPr id="18" name="Shape 16"/>
          <p:cNvSpPr/>
          <p:nvPr/>
        </p:nvSpPr>
        <p:spPr>
          <a:xfrm>
            <a:off x="8119872" y="3794760"/>
            <a:ext cx="3602736" cy="2148840"/>
          </a:xfrm>
          <a:prstGeom prst="roundRect">
            <a:avLst>
              <a:gd name="adj" fmla="val 2979"/>
            </a:avLst>
          </a:prstGeom>
          <a:solidFill>
            <a:srgbClr val="F7E9E7"/>
          </a:solidFill>
          <a:ln w="12700">
            <a:solidFill>
              <a:srgbClr val="D9AFA8"/>
            </a:solidFill>
            <a:prstDash val="solid"/>
          </a:ln>
        </p:spPr>
      </p:sp>
      <p:sp>
        <p:nvSpPr>
          <p:cNvPr id="19" name="Text 17"/>
          <p:cNvSpPr/>
          <p:nvPr/>
        </p:nvSpPr>
        <p:spPr>
          <a:xfrm>
            <a:off x="8321040"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Scheme mismatch</a:t>
            </a:r>
            <a:endParaRPr lang="en-US" sz="1600" dirty="0"/>
          </a:p>
        </p:txBody>
      </p:sp>
      <p:sp>
        <p:nvSpPr>
          <p:cNvPr id="20" name="Text 18"/>
          <p:cNvSpPr/>
          <p:nvPr/>
        </p:nvSpPr>
        <p:spPr>
          <a:xfrm>
            <a:off x="8321040"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An NPS employee still carrying a PF deduction, or a PF employee with no PF deduction at all.</a:t>
            </a:r>
            <a:endParaRPr lang="en-US" sz="13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e-RECON — inter-unit settlement</a:t>
            </a:r>
            <a:endParaRPr lang="en-US" sz="3200" dirty="0"/>
          </a:p>
        </p:txBody>
      </p:sp>
      <p:sp>
        <p:nvSpPr>
          <p:cNvPr id="3" name="Shape 1"/>
          <p:cNvSpPr/>
          <p:nvPr/>
        </p:nvSpPr>
        <p:spPr>
          <a:xfrm>
            <a:off x="548640" y="1371600"/>
            <a:ext cx="3602736" cy="2148840"/>
          </a:xfrm>
          <a:prstGeom prst="roundRect">
            <a:avLst>
              <a:gd name="adj" fmla="val 2979"/>
            </a:avLst>
          </a:prstGeom>
          <a:solidFill>
            <a:srgbClr val="F1DAD6"/>
          </a:solidFill>
          <a:ln w="12700">
            <a:solidFill>
              <a:srgbClr val="D9AFA8"/>
            </a:solidFill>
            <a:prstDash val="solid"/>
          </a:ln>
        </p:spPr>
      </p:sp>
      <p:sp>
        <p:nvSpPr>
          <p:cNvPr id="4" name="Text 2"/>
          <p:cNvSpPr/>
          <p:nvPr/>
        </p:nvSpPr>
        <p:spPr>
          <a:xfrm>
            <a:off x="749808"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TC preparation</a:t>
            </a:r>
            <a:endParaRPr lang="en-US" sz="1600" dirty="0"/>
          </a:p>
        </p:txBody>
      </p:sp>
      <p:sp>
        <p:nvSpPr>
          <p:cNvPr id="5" name="Text 3"/>
          <p:cNvSpPr/>
          <p:nvPr/>
        </p:nvSpPr>
        <p:spPr>
          <a:xfrm>
            <a:off x="749808"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Transfer data is summarised into a draft outward transfer certificate for the receiving unit.</a:t>
            </a:r>
            <a:endParaRPr lang="en-US" sz="1350" dirty="0"/>
          </a:p>
        </p:txBody>
      </p:sp>
      <p:sp>
        <p:nvSpPr>
          <p:cNvPr id="6" name="Shape 4"/>
          <p:cNvSpPr/>
          <p:nvPr/>
        </p:nvSpPr>
        <p:spPr>
          <a:xfrm>
            <a:off x="4334256" y="1371600"/>
            <a:ext cx="3602736" cy="2148840"/>
          </a:xfrm>
          <a:prstGeom prst="roundRect">
            <a:avLst>
              <a:gd name="adj" fmla="val 2979"/>
            </a:avLst>
          </a:prstGeom>
          <a:solidFill>
            <a:srgbClr val="F7E9E7"/>
          </a:solidFill>
          <a:ln w="12700">
            <a:solidFill>
              <a:srgbClr val="D9AFA8"/>
            </a:solidFill>
            <a:prstDash val="solid"/>
          </a:ln>
        </p:spPr>
      </p:sp>
      <p:sp>
        <p:nvSpPr>
          <p:cNvPr id="7" name="Text 5"/>
          <p:cNvSpPr/>
          <p:nvPr/>
        </p:nvSpPr>
        <p:spPr>
          <a:xfrm>
            <a:off x="4535424"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Approval and recall</a:t>
            </a:r>
            <a:endParaRPr lang="en-US" sz="1600" dirty="0"/>
          </a:p>
        </p:txBody>
      </p:sp>
      <p:sp>
        <p:nvSpPr>
          <p:cNvPr id="8" name="Text 6"/>
          <p:cNvSpPr/>
          <p:nvPr/>
        </p:nvSpPr>
        <p:spPr>
          <a:xfrm>
            <a:off x="4535424"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The draft is forwarded for approval and approved; an outward TC can be recalled before the other unit accepts it.</a:t>
            </a:r>
            <a:endParaRPr lang="en-US" sz="1350" dirty="0"/>
          </a:p>
        </p:txBody>
      </p:sp>
      <p:sp>
        <p:nvSpPr>
          <p:cNvPr id="9" name="Shape 7"/>
          <p:cNvSpPr/>
          <p:nvPr/>
        </p:nvSpPr>
        <p:spPr>
          <a:xfrm>
            <a:off x="8119872" y="1371600"/>
            <a:ext cx="3602736" cy="2148840"/>
          </a:xfrm>
          <a:prstGeom prst="roundRect">
            <a:avLst>
              <a:gd name="adj" fmla="val 2979"/>
            </a:avLst>
          </a:prstGeom>
          <a:solidFill>
            <a:srgbClr val="F7E9E7"/>
          </a:solidFill>
          <a:ln w="12700">
            <a:solidFill>
              <a:srgbClr val="D9AFA8"/>
            </a:solidFill>
            <a:prstDash val="solid"/>
          </a:ln>
        </p:spPr>
      </p:sp>
      <p:sp>
        <p:nvSpPr>
          <p:cNvPr id="10" name="Text 8"/>
          <p:cNvSpPr/>
          <p:nvPr/>
        </p:nvSpPr>
        <p:spPr>
          <a:xfrm>
            <a:off x="8321040"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Inward TC</a:t>
            </a:r>
            <a:endParaRPr lang="en-US" sz="1600" dirty="0"/>
          </a:p>
        </p:txBody>
      </p:sp>
      <p:sp>
        <p:nvSpPr>
          <p:cNvPr id="11" name="Text 9"/>
          <p:cNvSpPr/>
          <p:nvPr/>
        </p:nvSpPr>
        <p:spPr>
          <a:xfrm>
            <a:off x="8321040"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The receiving unit accepts, rejects or distributes the certificate. A disputed certificate is sent to a referee for settlement.</a:t>
            </a:r>
            <a:endParaRPr lang="en-US" sz="1350" dirty="0"/>
          </a:p>
        </p:txBody>
      </p:sp>
      <p:sp>
        <p:nvSpPr>
          <p:cNvPr id="12" name="Shape 10"/>
          <p:cNvSpPr/>
          <p:nvPr/>
        </p:nvSpPr>
        <p:spPr>
          <a:xfrm>
            <a:off x="548640" y="3794760"/>
            <a:ext cx="3602736" cy="2148840"/>
          </a:xfrm>
          <a:prstGeom prst="roundRect">
            <a:avLst>
              <a:gd name="adj" fmla="val 2979"/>
            </a:avLst>
          </a:prstGeom>
          <a:solidFill>
            <a:srgbClr val="F7E9E7"/>
          </a:solidFill>
          <a:ln w="12700">
            <a:solidFill>
              <a:srgbClr val="D9AFA8"/>
            </a:solidFill>
            <a:prstDash val="solid"/>
          </a:ln>
        </p:spPr>
      </p:sp>
      <p:sp>
        <p:nvSpPr>
          <p:cNvPr id="13" name="Text 11"/>
          <p:cNvSpPr/>
          <p:nvPr/>
        </p:nvSpPr>
        <p:spPr>
          <a:xfrm>
            <a:off x="749808"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Journal vouchers</a:t>
            </a:r>
            <a:endParaRPr lang="en-US" sz="1600" dirty="0"/>
          </a:p>
        </p:txBody>
      </p:sp>
      <p:sp>
        <p:nvSpPr>
          <p:cNvPr id="14" name="Text 12"/>
          <p:cNvSpPr/>
          <p:nvPr/>
        </p:nvSpPr>
        <p:spPr>
          <a:xfrm>
            <a:off x="749808"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JVs are generated from accepted TCs and then approved, gated by value. They must be raised within e-RECON itself — manual voucher entry is not to be used for PF ledger transfer.</a:t>
            </a:r>
            <a:endParaRPr lang="en-US" sz="1350" dirty="0"/>
          </a:p>
        </p:txBody>
      </p:sp>
      <p:sp>
        <p:nvSpPr>
          <p:cNvPr id="15" name="Shape 13"/>
          <p:cNvSpPr/>
          <p:nvPr/>
        </p:nvSpPr>
        <p:spPr>
          <a:xfrm>
            <a:off x="4334256" y="3794760"/>
            <a:ext cx="3602736" cy="2148840"/>
          </a:xfrm>
          <a:prstGeom prst="roundRect">
            <a:avLst>
              <a:gd name="adj" fmla="val 2979"/>
            </a:avLst>
          </a:prstGeom>
          <a:solidFill>
            <a:srgbClr val="F7E9E7"/>
          </a:solidFill>
          <a:ln w="12700">
            <a:solidFill>
              <a:srgbClr val="D9AFA8"/>
            </a:solidFill>
            <a:prstDash val="solid"/>
          </a:ln>
        </p:spPr>
      </p:sp>
      <p:sp>
        <p:nvSpPr>
          <p:cNvPr id="16" name="Text 14"/>
          <p:cNvSpPr/>
          <p:nvPr/>
        </p:nvSpPr>
        <p:spPr>
          <a:xfrm>
            <a:off x="4535424"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Transfer certificate types</a:t>
            </a:r>
            <a:endParaRPr lang="en-US" sz="1600" dirty="0"/>
          </a:p>
        </p:txBody>
      </p:sp>
      <p:sp>
        <p:nvSpPr>
          <p:cNvPr id="17" name="Text 15"/>
          <p:cNvSpPr/>
          <p:nvPr/>
        </p:nvSpPr>
        <p:spPr>
          <a:xfrm>
            <a:off x="4535424"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Separate streams handle EMD, CIPS, cheque scroll, PF ledger transfer, RIB, MERS, SMS and IRFA transactions, each on the same approval path.</a:t>
            </a:r>
            <a:endParaRPr lang="en-US" sz="1350" dirty="0"/>
          </a:p>
        </p:txBody>
      </p:sp>
      <p:sp>
        <p:nvSpPr>
          <p:cNvPr id="18" name="Shape 16"/>
          <p:cNvSpPr/>
          <p:nvPr/>
        </p:nvSpPr>
        <p:spPr>
          <a:xfrm>
            <a:off x="8119872" y="3794760"/>
            <a:ext cx="3602736" cy="2148840"/>
          </a:xfrm>
          <a:prstGeom prst="roundRect">
            <a:avLst>
              <a:gd name="adj" fmla="val 2979"/>
            </a:avLst>
          </a:prstGeom>
          <a:solidFill>
            <a:srgbClr val="F7E9E7"/>
          </a:solidFill>
          <a:ln w="12700">
            <a:solidFill>
              <a:srgbClr val="D9AFA8"/>
            </a:solidFill>
            <a:prstDash val="solid"/>
          </a:ln>
        </p:spPr>
      </p:sp>
      <p:sp>
        <p:nvSpPr>
          <p:cNvPr id="19" name="Text 17"/>
          <p:cNvSpPr/>
          <p:nvPr/>
        </p:nvSpPr>
        <p:spPr>
          <a:xfrm>
            <a:off x="8321040"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Schedule and closure</a:t>
            </a:r>
            <a:endParaRPr lang="en-US" sz="1600" dirty="0"/>
          </a:p>
        </p:txBody>
      </p:sp>
      <p:sp>
        <p:nvSpPr>
          <p:cNvPr id="20" name="Text 18"/>
          <p:cNvSpPr/>
          <p:nvPr/>
        </p:nvSpPr>
        <p:spPr>
          <a:xfrm>
            <a:off x="8321040"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Every event carries a dated and timed cut-off for the accounting month, closed out by confirmation of reconciliation and of net results data.</a:t>
            </a:r>
            <a:endParaRPr lang="en-US" sz="13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7E9E7"/>
        </a:solidFill>
      </p:bgPr>
    </p:bg>
    <p:spTree>
      <p:nvGrpSpPr>
        <p:cNvPr id="1" name=""/>
        <p:cNvGrpSpPr/>
        <p:nvPr/>
      </p:nvGrpSpPr>
      <p:grpSpPr>
        <a:xfrm>
          <a:off x="0" y="0"/>
          <a:ext cx="0" cy="0"/>
          <a:chOff x="0" y="0"/>
          <a:chExt cx="0" cy="0"/>
        </a:xfrm>
      </p:grpSpPr>
      <p:sp>
        <p:nvSpPr>
          <p:cNvPr id="2" name="Text 0"/>
          <p:cNvSpPr/>
          <p:nvPr/>
        </p:nvSpPr>
        <p:spPr>
          <a:xfrm>
            <a:off x="868680" y="2788920"/>
            <a:ext cx="10424160" cy="1097280"/>
          </a:xfrm>
          <a:prstGeom prst="rect">
            <a:avLst/>
          </a:prstGeom>
          <a:noFill/>
          <a:ln/>
        </p:spPr>
        <p:txBody>
          <a:bodyPr wrap="square" lIns="0" tIns="0" rIns="0" bIns="0" rtlCol="0" anchor="ctr"/>
          <a:lstStyle/>
          <a:p>
            <a:pPr algn="ctr" indent="0" marL="0">
              <a:buNone/>
            </a:pPr>
            <a:r>
              <a:rPr lang="en-US" sz="5400" b="1" dirty="0">
                <a:solidFill>
                  <a:srgbClr val="8C3A32"/>
                </a:solidFill>
                <a:latin typeface="Cambria" pitchFamily="34" charset="0"/>
                <a:ea typeface="Cambria" pitchFamily="34" charset="-122"/>
                <a:cs typeface="Cambria" pitchFamily="34" charset="-120"/>
              </a:rPr>
              <a:t>Thank you</a:t>
            </a:r>
            <a:endParaRPr lang="en-US" sz="5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Architecture and design</a:t>
            </a:r>
            <a:endParaRPr lang="en-US" sz="3200" dirty="0"/>
          </a:p>
        </p:txBody>
      </p:sp>
      <p:sp>
        <p:nvSpPr>
          <p:cNvPr id="3" name="Shape 1"/>
          <p:cNvSpPr/>
          <p:nvPr/>
        </p:nvSpPr>
        <p:spPr>
          <a:xfrm>
            <a:off x="548640" y="1371600"/>
            <a:ext cx="5486400" cy="2194560"/>
          </a:xfrm>
          <a:prstGeom prst="roundRect">
            <a:avLst>
              <a:gd name="adj" fmla="val 2917"/>
            </a:avLst>
          </a:prstGeom>
          <a:solidFill>
            <a:srgbClr val="F7E9E7"/>
          </a:solidFill>
          <a:ln w="12700">
            <a:solidFill>
              <a:srgbClr val="D9AFA8"/>
            </a:solidFill>
            <a:prstDash val="solid"/>
          </a:ln>
        </p:spPr>
      </p:sp>
      <p:sp>
        <p:nvSpPr>
          <p:cNvPr id="4" name="Text 2"/>
          <p:cNvSpPr/>
          <p:nvPr/>
        </p:nvSpPr>
        <p:spPr>
          <a:xfrm>
            <a:off x="749808" y="1517904"/>
            <a:ext cx="5084064" cy="310896"/>
          </a:xfrm>
          <a:prstGeom prst="rect">
            <a:avLst/>
          </a:prstGeom>
          <a:noFill/>
          <a:ln/>
        </p:spPr>
        <p:txBody>
          <a:bodyPr wrap="square" lIns="0" tIns="0" rIns="0" bIns="0" rtlCol="0" anchor="ctr"/>
          <a:lstStyle/>
          <a:p>
            <a:pPr indent="0" marL="0">
              <a:buNone/>
            </a:pPr>
            <a:r>
              <a:rPr lang="en-US" sz="1800" b="1" dirty="0">
                <a:solidFill>
                  <a:srgbClr val="8C3A32"/>
                </a:solidFill>
                <a:latin typeface="Cambria" pitchFamily="34" charset="0"/>
                <a:ea typeface="Cambria" pitchFamily="34" charset="-122"/>
                <a:cs typeface="Cambria" pitchFamily="34" charset="-120"/>
              </a:rPr>
              <a:t>Three-tier, web-based</a:t>
            </a:r>
            <a:endParaRPr lang="en-US" sz="1800" dirty="0"/>
          </a:p>
        </p:txBody>
      </p:sp>
      <p:sp>
        <p:nvSpPr>
          <p:cNvPr id="5" name="Text 3"/>
          <p:cNvSpPr/>
          <p:nvPr/>
        </p:nvSpPr>
        <p:spPr>
          <a:xfrm>
            <a:off x="749808" y="1883664"/>
            <a:ext cx="5084064" cy="1517904"/>
          </a:xfrm>
          <a:prstGeom prst="rect">
            <a:avLst/>
          </a:prstGeom>
          <a:noFill/>
          <a:ln/>
        </p:spPr>
        <p:txBody>
          <a:bodyPr wrap="square" lIns="0" tIns="0" rIns="0" bIns="0" rtlCol="0" anchor="t"/>
          <a:lstStyle/>
          <a:p>
            <a:pPr indent="0" marL="0">
              <a:lnSpc>
                <a:spcPts val="1900"/>
              </a:lnSpc>
              <a:buNone/>
            </a:pPr>
            <a:r>
              <a:rPr lang="en-US" sz="1400" dirty="0">
                <a:solidFill>
                  <a:srgbClr val="1A1A1A"/>
                </a:solidFill>
                <a:latin typeface="Calibri" pitchFamily="34" charset="0"/>
                <a:ea typeface="Calibri" pitchFamily="34" charset="-122"/>
                <a:cs typeface="Calibri" pitchFamily="34" charset="-120"/>
              </a:rPr>
              <a:t>Java front end, Oracle back end, browser only. Not tied to any operating system or hardware vendor — a deliberate move away from the Oracle Forms technology of PRIME and AFRES.</a:t>
            </a:r>
            <a:endParaRPr lang="en-US" sz="1400" dirty="0"/>
          </a:p>
        </p:txBody>
      </p:sp>
      <p:sp>
        <p:nvSpPr>
          <p:cNvPr id="6" name="Shape 4"/>
          <p:cNvSpPr/>
          <p:nvPr/>
        </p:nvSpPr>
        <p:spPr>
          <a:xfrm>
            <a:off x="6172200" y="1371600"/>
            <a:ext cx="5486400" cy="2194560"/>
          </a:xfrm>
          <a:prstGeom prst="roundRect">
            <a:avLst>
              <a:gd name="adj" fmla="val 2917"/>
            </a:avLst>
          </a:prstGeom>
          <a:solidFill>
            <a:srgbClr val="F1DAD6"/>
          </a:solidFill>
          <a:ln w="12700">
            <a:solidFill>
              <a:srgbClr val="D9AFA8"/>
            </a:solidFill>
            <a:prstDash val="solid"/>
          </a:ln>
        </p:spPr>
      </p:sp>
      <p:sp>
        <p:nvSpPr>
          <p:cNvPr id="7" name="Text 5"/>
          <p:cNvSpPr/>
          <p:nvPr/>
        </p:nvSpPr>
        <p:spPr>
          <a:xfrm>
            <a:off x="6373368" y="1517904"/>
            <a:ext cx="5084064" cy="310896"/>
          </a:xfrm>
          <a:prstGeom prst="rect">
            <a:avLst/>
          </a:prstGeom>
          <a:noFill/>
          <a:ln/>
        </p:spPr>
        <p:txBody>
          <a:bodyPr wrap="square" lIns="0" tIns="0" rIns="0" bIns="0" rtlCol="0" anchor="ctr"/>
          <a:lstStyle/>
          <a:p>
            <a:pPr indent="0" marL="0">
              <a:buNone/>
            </a:pPr>
            <a:r>
              <a:rPr lang="en-US" sz="1800" b="1" dirty="0">
                <a:solidFill>
                  <a:srgbClr val="8C3A32"/>
                </a:solidFill>
                <a:latin typeface="Cambria" pitchFamily="34" charset="0"/>
                <a:ea typeface="Cambria" pitchFamily="34" charset="-122"/>
                <a:cs typeface="Cambria" pitchFamily="34" charset="-120"/>
              </a:rPr>
              <a:t>Single application, single database</a:t>
            </a:r>
            <a:endParaRPr lang="en-US" sz="1800" dirty="0"/>
          </a:p>
        </p:txBody>
      </p:sp>
      <p:sp>
        <p:nvSpPr>
          <p:cNvPr id="8" name="Text 6"/>
          <p:cNvSpPr/>
          <p:nvPr/>
        </p:nvSpPr>
        <p:spPr>
          <a:xfrm>
            <a:off x="6373368" y="1883664"/>
            <a:ext cx="5084064" cy="1517904"/>
          </a:xfrm>
          <a:prstGeom prst="rect">
            <a:avLst/>
          </a:prstGeom>
          <a:noFill/>
          <a:ln/>
        </p:spPr>
        <p:txBody>
          <a:bodyPr wrap="square" lIns="0" tIns="0" rIns="0" bIns="0" rtlCol="0" anchor="t"/>
          <a:lstStyle/>
          <a:p>
            <a:pPr indent="0" marL="0">
              <a:lnSpc>
                <a:spcPts val="1900"/>
              </a:lnSpc>
              <a:buNone/>
            </a:pPr>
            <a:r>
              <a:rPr lang="en-US" sz="1400" dirty="0">
                <a:solidFill>
                  <a:srgbClr val="1A1A1A"/>
                </a:solidFill>
                <a:latin typeface="Calibri" pitchFamily="34" charset="0"/>
                <a:ea typeface="Calibri" pitchFamily="34" charset="-122"/>
                <a:cs typeface="Calibri" pitchFamily="34" charset="-120"/>
              </a:rPr>
              <a:t>PRIME and AFRES were merged and redundant tables dropped. A business rule is changed once and takes effect across Indian Railways simultaneously.</a:t>
            </a:r>
            <a:endParaRPr lang="en-US" sz="1400" dirty="0"/>
          </a:p>
        </p:txBody>
      </p:sp>
      <p:sp>
        <p:nvSpPr>
          <p:cNvPr id="9" name="Shape 7"/>
          <p:cNvSpPr/>
          <p:nvPr/>
        </p:nvSpPr>
        <p:spPr>
          <a:xfrm>
            <a:off x="548640" y="3840480"/>
            <a:ext cx="5486400" cy="2194560"/>
          </a:xfrm>
          <a:prstGeom prst="roundRect">
            <a:avLst>
              <a:gd name="adj" fmla="val 2917"/>
            </a:avLst>
          </a:prstGeom>
          <a:solidFill>
            <a:srgbClr val="F7E9E7"/>
          </a:solidFill>
          <a:ln w="12700">
            <a:solidFill>
              <a:srgbClr val="D9AFA8"/>
            </a:solidFill>
            <a:prstDash val="solid"/>
          </a:ln>
        </p:spPr>
      </p:sp>
      <p:sp>
        <p:nvSpPr>
          <p:cNvPr id="10" name="Text 8"/>
          <p:cNvSpPr/>
          <p:nvPr/>
        </p:nvSpPr>
        <p:spPr>
          <a:xfrm>
            <a:off x="749808" y="3986784"/>
            <a:ext cx="5084064" cy="310896"/>
          </a:xfrm>
          <a:prstGeom prst="rect">
            <a:avLst/>
          </a:prstGeom>
          <a:noFill/>
          <a:ln/>
        </p:spPr>
        <p:txBody>
          <a:bodyPr wrap="square" lIns="0" tIns="0" rIns="0" bIns="0" rtlCol="0" anchor="ctr"/>
          <a:lstStyle/>
          <a:p>
            <a:pPr indent="0" marL="0">
              <a:buNone/>
            </a:pPr>
            <a:r>
              <a:rPr lang="en-US" sz="1800" b="1" dirty="0">
                <a:solidFill>
                  <a:srgbClr val="8C3A32"/>
                </a:solidFill>
                <a:latin typeface="Cambria" pitchFamily="34" charset="0"/>
                <a:ea typeface="Cambria" pitchFamily="34" charset="-122"/>
                <a:cs typeface="Cambria" pitchFamily="34" charset="-120"/>
              </a:rPr>
              <a:t>Centralised hosting</a:t>
            </a:r>
            <a:endParaRPr lang="en-US" sz="1800" dirty="0"/>
          </a:p>
        </p:txBody>
      </p:sp>
      <p:sp>
        <p:nvSpPr>
          <p:cNvPr id="11" name="Text 9"/>
          <p:cNvSpPr/>
          <p:nvPr/>
        </p:nvSpPr>
        <p:spPr>
          <a:xfrm>
            <a:off x="749808" y="4352544"/>
            <a:ext cx="5084064" cy="1517904"/>
          </a:xfrm>
          <a:prstGeom prst="rect">
            <a:avLst/>
          </a:prstGeom>
          <a:noFill/>
          <a:ln/>
        </p:spPr>
        <p:txBody>
          <a:bodyPr wrap="square" lIns="0" tIns="0" rIns="0" bIns="0" rtlCol="0" anchor="t"/>
          <a:lstStyle/>
          <a:p>
            <a:pPr indent="0" marL="0">
              <a:lnSpc>
                <a:spcPts val="1900"/>
              </a:lnSpc>
              <a:buNone/>
            </a:pPr>
            <a:r>
              <a:rPr lang="en-US" sz="1400" dirty="0">
                <a:solidFill>
                  <a:srgbClr val="1A1A1A"/>
                </a:solidFill>
                <a:latin typeface="Calibri" pitchFamily="34" charset="0"/>
                <a:ea typeface="Calibri" pitchFamily="34" charset="-122"/>
                <a:cs typeface="Calibri" pitchFamily="34" charset="-120"/>
              </a:rPr>
              <a:t>Runs at the CRIS Data Centre, servers clustered in fail-over mode, daily backups. Replaced decentralised processing at zonal IT centres.</a:t>
            </a:r>
            <a:endParaRPr lang="en-US" sz="1400" dirty="0"/>
          </a:p>
        </p:txBody>
      </p:sp>
      <p:sp>
        <p:nvSpPr>
          <p:cNvPr id="12" name="Shape 10"/>
          <p:cNvSpPr/>
          <p:nvPr/>
        </p:nvSpPr>
        <p:spPr>
          <a:xfrm>
            <a:off x="6172200" y="3840480"/>
            <a:ext cx="5486400" cy="2194560"/>
          </a:xfrm>
          <a:prstGeom prst="roundRect">
            <a:avLst>
              <a:gd name="adj" fmla="val 2917"/>
            </a:avLst>
          </a:prstGeom>
          <a:solidFill>
            <a:srgbClr val="F7E9E7"/>
          </a:solidFill>
          <a:ln w="12700">
            <a:solidFill>
              <a:srgbClr val="D9AFA8"/>
            </a:solidFill>
            <a:prstDash val="solid"/>
          </a:ln>
        </p:spPr>
      </p:sp>
      <p:sp>
        <p:nvSpPr>
          <p:cNvPr id="13" name="Text 11"/>
          <p:cNvSpPr/>
          <p:nvPr/>
        </p:nvSpPr>
        <p:spPr>
          <a:xfrm>
            <a:off x="6373368" y="3986784"/>
            <a:ext cx="5084064" cy="310896"/>
          </a:xfrm>
          <a:prstGeom prst="rect">
            <a:avLst/>
          </a:prstGeom>
          <a:noFill/>
          <a:ln/>
        </p:spPr>
        <p:txBody>
          <a:bodyPr wrap="square" lIns="0" tIns="0" rIns="0" bIns="0" rtlCol="0" anchor="ctr"/>
          <a:lstStyle/>
          <a:p>
            <a:pPr indent="0" marL="0">
              <a:buNone/>
            </a:pPr>
            <a:r>
              <a:rPr lang="en-US" sz="1800" b="1" dirty="0">
                <a:solidFill>
                  <a:srgbClr val="8C3A32"/>
                </a:solidFill>
                <a:latin typeface="Cambria" pitchFamily="34" charset="0"/>
                <a:ea typeface="Cambria" pitchFamily="34" charset="-122"/>
                <a:cs typeface="Cambria" pitchFamily="34" charset="-120"/>
              </a:rPr>
              <a:t>Organisational data model</a:t>
            </a:r>
            <a:endParaRPr lang="en-US" sz="1800" dirty="0"/>
          </a:p>
        </p:txBody>
      </p:sp>
      <p:sp>
        <p:nvSpPr>
          <p:cNvPr id="14" name="Text 12"/>
          <p:cNvSpPr/>
          <p:nvPr/>
        </p:nvSpPr>
        <p:spPr>
          <a:xfrm>
            <a:off x="6373368" y="4352544"/>
            <a:ext cx="5084064" cy="1517904"/>
          </a:xfrm>
          <a:prstGeom prst="rect">
            <a:avLst/>
          </a:prstGeom>
          <a:noFill/>
          <a:ln/>
        </p:spPr>
        <p:txBody>
          <a:bodyPr wrap="square" lIns="0" tIns="0" rIns="0" bIns="0" rtlCol="0" anchor="t"/>
          <a:lstStyle/>
          <a:p>
            <a:pPr indent="0" marL="0">
              <a:lnSpc>
                <a:spcPts val="1900"/>
              </a:lnSpc>
              <a:buNone/>
            </a:pPr>
            <a:r>
              <a:rPr lang="en-US" sz="1400" dirty="0">
                <a:solidFill>
                  <a:srgbClr val="1A1A1A"/>
                </a:solidFill>
                <a:latin typeface="Calibri" pitchFamily="34" charset="0"/>
                <a:ea typeface="Calibri" pitchFamily="34" charset="-122"/>
                <a:cs typeface="Calibri" pitchFamily="34" charset="-120"/>
              </a:rPr>
              <a:t>Every transaction is anchored to Zonal Railway → Accounting Unit → Bill Unit. An employee carries both a parent and a working unit, so posting and payment can diverge.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 online sources</a:t>
            </a:r>
            <a:endParaRPr lang="en-US" sz="3200" dirty="0"/>
          </a:p>
        </p:txBody>
      </p:sp>
      <p:sp>
        <p:nvSpPr>
          <p:cNvPr id="3" name="Shape 1"/>
          <p:cNvSpPr/>
          <p:nvPr/>
        </p:nvSpPr>
        <p:spPr>
          <a:xfrm>
            <a:off x="548640" y="1371600"/>
            <a:ext cx="3602736" cy="2148840"/>
          </a:xfrm>
          <a:prstGeom prst="roundRect">
            <a:avLst>
              <a:gd name="adj" fmla="val 2979"/>
            </a:avLst>
          </a:prstGeom>
          <a:solidFill>
            <a:srgbClr val="F1DAD6"/>
          </a:solidFill>
          <a:ln w="12700">
            <a:solidFill>
              <a:srgbClr val="D9AFA8"/>
            </a:solidFill>
            <a:prstDash val="solid"/>
          </a:ln>
        </p:spPr>
      </p:sp>
      <p:sp>
        <p:nvSpPr>
          <p:cNvPr id="4" name="Text 2"/>
          <p:cNvSpPr/>
          <p:nvPr/>
        </p:nvSpPr>
        <p:spPr>
          <a:xfrm>
            <a:off x="749808"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Stores bills</a:t>
            </a:r>
            <a:endParaRPr lang="en-US" sz="1600" dirty="0"/>
          </a:p>
        </p:txBody>
      </p:sp>
      <p:sp>
        <p:nvSpPr>
          <p:cNvPr id="5" name="Text 3"/>
          <p:cNvSpPr/>
          <p:nvPr/>
        </p:nvSpPr>
        <p:spPr>
          <a:xfrm>
            <a:off x="749808"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Pushed to IPAS from IREPS by the vendor or supplier. Once the CRN is generated in UDM for non-stock items, or the R-Note in iMMS for stock items, the bill is pushed and verified against the purchase order.</a:t>
            </a:r>
            <a:endParaRPr lang="en-US" sz="1350" dirty="0"/>
          </a:p>
        </p:txBody>
      </p:sp>
      <p:sp>
        <p:nvSpPr>
          <p:cNvPr id="6" name="Shape 4"/>
          <p:cNvSpPr/>
          <p:nvPr/>
        </p:nvSpPr>
        <p:spPr>
          <a:xfrm>
            <a:off x="4334256" y="1371600"/>
            <a:ext cx="3602736" cy="2148840"/>
          </a:xfrm>
          <a:prstGeom prst="roundRect">
            <a:avLst>
              <a:gd name="adj" fmla="val 2979"/>
            </a:avLst>
          </a:prstGeom>
          <a:solidFill>
            <a:srgbClr val="F7E9E7"/>
          </a:solidFill>
          <a:ln w="12700">
            <a:solidFill>
              <a:srgbClr val="D9AFA8"/>
            </a:solidFill>
            <a:prstDash val="solid"/>
          </a:ln>
        </p:spPr>
      </p:sp>
      <p:sp>
        <p:nvSpPr>
          <p:cNvPr id="7" name="Text 5"/>
          <p:cNvSpPr/>
          <p:nvPr/>
        </p:nvSpPr>
        <p:spPr>
          <a:xfrm>
            <a:off x="4535424"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Works contracts</a:t>
            </a:r>
            <a:endParaRPr lang="en-US" sz="1600" dirty="0"/>
          </a:p>
        </p:txBody>
      </p:sp>
      <p:sp>
        <p:nvSpPr>
          <p:cNvPr id="8" name="Text 6"/>
          <p:cNvSpPr/>
          <p:nvPr/>
        </p:nvSpPr>
        <p:spPr>
          <a:xfrm>
            <a:off x="4535424"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Pushed by the executive from IR-WCMS. Payment is made on the basis of the measurement book.</a:t>
            </a:r>
            <a:endParaRPr lang="en-US" sz="1350" dirty="0"/>
          </a:p>
        </p:txBody>
      </p:sp>
      <p:sp>
        <p:nvSpPr>
          <p:cNvPr id="9" name="Shape 7"/>
          <p:cNvSpPr/>
          <p:nvPr/>
        </p:nvSpPr>
        <p:spPr>
          <a:xfrm>
            <a:off x="8119872" y="1371600"/>
            <a:ext cx="3602736" cy="2148840"/>
          </a:xfrm>
          <a:prstGeom prst="roundRect">
            <a:avLst>
              <a:gd name="adj" fmla="val 2979"/>
            </a:avLst>
          </a:prstGeom>
          <a:solidFill>
            <a:srgbClr val="F7E9E7"/>
          </a:solidFill>
          <a:ln w="12700">
            <a:solidFill>
              <a:srgbClr val="D9AFA8"/>
            </a:solidFill>
            <a:prstDash val="solid"/>
          </a:ln>
        </p:spPr>
      </p:sp>
      <p:sp>
        <p:nvSpPr>
          <p:cNvPr id="10" name="Text 8"/>
          <p:cNvSpPr/>
          <p:nvPr/>
        </p:nvSpPr>
        <p:spPr>
          <a:xfrm>
            <a:off x="8321040"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Service contracts</a:t>
            </a:r>
            <a:endParaRPr lang="en-US" sz="1600" dirty="0"/>
          </a:p>
        </p:txBody>
      </p:sp>
      <p:sp>
        <p:nvSpPr>
          <p:cNvPr id="11" name="Text 9"/>
          <p:cNvSpPr/>
          <p:nvPr/>
        </p:nvSpPr>
        <p:spPr>
          <a:xfrm>
            <a:off x="8321040"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Bills from service contracts are pushed by the executive from IR-WCMS, and arrive for registration in IPAS.</a:t>
            </a:r>
            <a:endParaRPr lang="en-US" sz="1350" dirty="0"/>
          </a:p>
        </p:txBody>
      </p:sp>
      <p:sp>
        <p:nvSpPr>
          <p:cNvPr id="12" name="Shape 10"/>
          <p:cNvSpPr/>
          <p:nvPr/>
        </p:nvSpPr>
        <p:spPr>
          <a:xfrm>
            <a:off x="548640" y="3794760"/>
            <a:ext cx="3602736" cy="2148840"/>
          </a:xfrm>
          <a:prstGeom prst="roundRect">
            <a:avLst>
              <a:gd name="adj" fmla="val 2979"/>
            </a:avLst>
          </a:prstGeom>
          <a:solidFill>
            <a:srgbClr val="F7E9E7"/>
          </a:solidFill>
          <a:ln w="12700">
            <a:solidFill>
              <a:srgbClr val="D9AFA8"/>
            </a:solidFill>
            <a:prstDash val="solid"/>
          </a:ln>
        </p:spPr>
      </p:sp>
      <p:sp>
        <p:nvSpPr>
          <p:cNvPr id="13" name="Text 11"/>
          <p:cNvSpPr/>
          <p:nvPr/>
        </p:nvSpPr>
        <p:spPr>
          <a:xfrm>
            <a:off x="749808"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GeM bills</a:t>
            </a:r>
            <a:endParaRPr lang="en-US" sz="1600" dirty="0"/>
          </a:p>
        </p:txBody>
      </p:sp>
      <p:sp>
        <p:nvSpPr>
          <p:cNvPr id="14" name="Text 12"/>
          <p:cNvSpPr/>
          <p:nvPr/>
        </p:nvSpPr>
        <p:spPr>
          <a:xfrm>
            <a:off x="749808"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Pushed by the executive from the Government e-Marketplace.</a:t>
            </a:r>
            <a:endParaRPr lang="en-US" sz="1350" dirty="0"/>
          </a:p>
        </p:txBody>
      </p:sp>
      <p:sp>
        <p:nvSpPr>
          <p:cNvPr id="15" name="Shape 13"/>
          <p:cNvSpPr/>
          <p:nvPr/>
        </p:nvSpPr>
        <p:spPr>
          <a:xfrm>
            <a:off x="4334256" y="3794760"/>
            <a:ext cx="3602736" cy="2148840"/>
          </a:xfrm>
          <a:prstGeom prst="roundRect">
            <a:avLst>
              <a:gd name="adj" fmla="val 2979"/>
            </a:avLst>
          </a:prstGeom>
          <a:solidFill>
            <a:srgbClr val="F7E9E7"/>
          </a:solidFill>
          <a:ln w="12700">
            <a:solidFill>
              <a:srgbClr val="D9AFA8"/>
            </a:solidFill>
            <a:prstDash val="solid"/>
          </a:ln>
        </p:spPr>
      </p:sp>
      <p:sp>
        <p:nvSpPr>
          <p:cNvPr id="16" name="Text 14"/>
          <p:cNvSpPr/>
          <p:nvPr/>
        </p:nvSpPr>
        <p:spPr>
          <a:xfrm>
            <a:off x="4535424"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EMD bills</a:t>
            </a:r>
            <a:endParaRPr lang="en-US" sz="1600" dirty="0"/>
          </a:p>
        </p:txBody>
      </p:sp>
      <p:sp>
        <p:nvSpPr>
          <p:cNvPr id="17" name="Text 15"/>
          <p:cNvSpPr/>
          <p:nvPr/>
        </p:nvSpPr>
        <p:spPr>
          <a:xfrm>
            <a:off x="4535424"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Earnest money deposit refunds originate in IREPS and arrive for registration against the linked JV and SBI scroll credit.</a:t>
            </a:r>
            <a:endParaRPr lang="en-US" sz="1350" dirty="0"/>
          </a:p>
        </p:txBody>
      </p:sp>
      <p:sp>
        <p:nvSpPr>
          <p:cNvPr id="18" name="Shape 16"/>
          <p:cNvSpPr/>
          <p:nvPr/>
        </p:nvSpPr>
        <p:spPr>
          <a:xfrm>
            <a:off x="8119872" y="3794760"/>
            <a:ext cx="3602736" cy="2148840"/>
          </a:xfrm>
          <a:prstGeom prst="roundRect">
            <a:avLst>
              <a:gd name="adj" fmla="val 2979"/>
            </a:avLst>
          </a:prstGeom>
          <a:solidFill>
            <a:srgbClr val="F7E9E7"/>
          </a:solidFill>
          <a:ln w="12700">
            <a:solidFill>
              <a:srgbClr val="D9AFA8"/>
            </a:solidFill>
            <a:prstDash val="solid"/>
          </a:ln>
        </p:spPr>
      </p:sp>
      <p:sp>
        <p:nvSpPr>
          <p:cNvPr id="19" name="Text 17"/>
          <p:cNvSpPr/>
          <p:nvPr/>
        </p:nvSpPr>
        <p:spPr>
          <a:xfrm>
            <a:off x="8321040"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Establishment bills</a:t>
            </a:r>
            <a:endParaRPr lang="en-US" sz="1600" dirty="0"/>
          </a:p>
        </p:txBody>
      </p:sp>
      <p:sp>
        <p:nvSpPr>
          <p:cNvPr id="20" name="Text 18"/>
          <p:cNvSpPr/>
          <p:nvPr/>
        </p:nvSpPr>
        <p:spPr>
          <a:xfrm>
            <a:off x="8321040"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PF and Pension settlement bills come from HRMS. Salary is prepared in IPAS itself, and is expected to move to HRMS in future.</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 offline sources</a:t>
            </a:r>
            <a:endParaRPr lang="en-US" sz="3200" dirty="0"/>
          </a:p>
        </p:txBody>
      </p:sp>
      <p:sp>
        <p:nvSpPr>
          <p:cNvPr id="3" name="Shape 1"/>
          <p:cNvSpPr/>
          <p:nvPr/>
        </p:nvSpPr>
        <p:spPr>
          <a:xfrm>
            <a:off x="548640" y="1371600"/>
            <a:ext cx="3602736" cy="2148840"/>
          </a:xfrm>
          <a:prstGeom prst="roundRect">
            <a:avLst>
              <a:gd name="adj" fmla="val 2979"/>
            </a:avLst>
          </a:prstGeom>
          <a:solidFill>
            <a:srgbClr val="F7E9E7"/>
          </a:solidFill>
          <a:ln w="12700">
            <a:solidFill>
              <a:srgbClr val="D9AFA8"/>
            </a:solidFill>
            <a:prstDash val="solid"/>
          </a:ln>
        </p:spPr>
      </p:sp>
      <p:sp>
        <p:nvSpPr>
          <p:cNvPr id="4" name="Text 2"/>
          <p:cNvSpPr/>
          <p:nvPr/>
        </p:nvSpPr>
        <p:spPr>
          <a:xfrm>
            <a:off x="749808"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Imprest bills</a:t>
            </a:r>
            <a:endParaRPr lang="en-US" sz="1600" dirty="0"/>
          </a:p>
        </p:txBody>
      </p:sp>
      <p:sp>
        <p:nvSpPr>
          <p:cNvPr id="5" name="Text 3"/>
          <p:cNvSpPr/>
          <p:nvPr/>
        </p:nvSpPr>
        <p:spPr>
          <a:xfrm>
            <a:off x="749808"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Recoupment of station and office imprest.</a:t>
            </a:r>
            <a:endParaRPr lang="en-US" sz="1350" dirty="0"/>
          </a:p>
        </p:txBody>
      </p:sp>
      <p:sp>
        <p:nvSpPr>
          <p:cNvPr id="6" name="Shape 4"/>
          <p:cNvSpPr/>
          <p:nvPr/>
        </p:nvSpPr>
        <p:spPr>
          <a:xfrm>
            <a:off x="4334256" y="1371600"/>
            <a:ext cx="3602736" cy="2148840"/>
          </a:xfrm>
          <a:prstGeom prst="roundRect">
            <a:avLst>
              <a:gd name="adj" fmla="val 2979"/>
            </a:avLst>
          </a:prstGeom>
          <a:solidFill>
            <a:srgbClr val="F7E9E7"/>
          </a:solidFill>
          <a:ln w="12700">
            <a:solidFill>
              <a:srgbClr val="D9AFA8"/>
            </a:solidFill>
            <a:prstDash val="solid"/>
          </a:ln>
        </p:spPr>
      </p:sp>
      <p:sp>
        <p:nvSpPr>
          <p:cNvPr id="7" name="Text 5"/>
          <p:cNvSpPr/>
          <p:nvPr/>
        </p:nvSpPr>
        <p:spPr>
          <a:xfrm>
            <a:off x="4535424"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Quotation bills</a:t>
            </a:r>
            <a:endParaRPr lang="en-US" sz="1600" dirty="0"/>
          </a:p>
        </p:txBody>
      </p:sp>
      <p:sp>
        <p:nvSpPr>
          <p:cNvPr id="8" name="Text 6"/>
          <p:cNvSpPr/>
          <p:nvPr/>
        </p:nvSpPr>
        <p:spPr>
          <a:xfrm>
            <a:off x="4535424"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Purchases made against quotation rather than a formal purchase order.</a:t>
            </a:r>
            <a:endParaRPr lang="en-US" sz="1350" dirty="0"/>
          </a:p>
        </p:txBody>
      </p:sp>
      <p:sp>
        <p:nvSpPr>
          <p:cNvPr id="9" name="Shape 7"/>
          <p:cNvSpPr/>
          <p:nvPr/>
        </p:nvSpPr>
        <p:spPr>
          <a:xfrm>
            <a:off x="8119872" y="1371600"/>
            <a:ext cx="3602736" cy="2148840"/>
          </a:xfrm>
          <a:prstGeom prst="roundRect">
            <a:avLst>
              <a:gd name="adj" fmla="val 2979"/>
            </a:avLst>
          </a:prstGeom>
          <a:solidFill>
            <a:srgbClr val="F7E9E7"/>
          </a:solidFill>
          <a:ln w="12700">
            <a:solidFill>
              <a:srgbClr val="D9AFA8"/>
            </a:solidFill>
            <a:prstDash val="solid"/>
          </a:ln>
        </p:spPr>
      </p:sp>
      <p:sp>
        <p:nvSpPr>
          <p:cNvPr id="10" name="Text 8"/>
          <p:cNvSpPr/>
          <p:nvPr/>
        </p:nvSpPr>
        <p:spPr>
          <a:xfrm>
            <a:off x="8321040" y="151790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Medical bills</a:t>
            </a:r>
            <a:endParaRPr lang="en-US" sz="1600" dirty="0"/>
          </a:p>
        </p:txBody>
      </p:sp>
      <p:sp>
        <p:nvSpPr>
          <p:cNvPr id="11" name="Text 9"/>
          <p:cNvSpPr/>
          <p:nvPr/>
        </p:nvSpPr>
        <p:spPr>
          <a:xfrm>
            <a:off x="8321040" y="188366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Reimbursement of medical expenditure.</a:t>
            </a:r>
            <a:endParaRPr lang="en-US" sz="1350" dirty="0"/>
          </a:p>
        </p:txBody>
      </p:sp>
      <p:sp>
        <p:nvSpPr>
          <p:cNvPr id="12" name="Shape 10"/>
          <p:cNvSpPr/>
          <p:nvPr/>
        </p:nvSpPr>
        <p:spPr>
          <a:xfrm>
            <a:off x="548640" y="3794760"/>
            <a:ext cx="3602736" cy="2148840"/>
          </a:xfrm>
          <a:prstGeom prst="roundRect">
            <a:avLst>
              <a:gd name="adj" fmla="val 2979"/>
            </a:avLst>
          </a:prstGeom>
          <a:solidFill>
            <a:srgbClr val="F7E9E7"/>
          </a:solidFill>
          <a:ln w="12700">
            <a:solidFill>
              <a:srgbClr val="D9AFA8"/>
            </a:solidFill>
            <a:prstDash val="solid"/>
          </a:ln>
        </p:spPr>
      </p:sp>
      <p:sp>
        <p:nvSpPr>
          <p:cNvPr id="13" name="Text 11"/>
          <p:cNvSpPr/>
          <p:nvPr/>
        </p:nvSpPr>
        <p:spPr>
          <a:xfrm>
            <a:off x="749808"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Law office bills</a:t>
            </a:r>
            <a:endParaRPr lang="en-US" sz="1600" dirty="0"/>
          </a:p>
        </p:txBody>
      </p:sp>
      <p:sp>
        <p:nvSpPr>
          <p:cNvPr id="14" name="Text 12"/>
          <p:cNvSpPr/>
          <p:nvPr/>
        </p:nvSpPr>
        <p:spPr>
          <a:xfrm>
            <a:off x="749808"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Legal fees and associated charges.</a:t>
            </a:r>
            <a:endParaRPr lang="en-US" sz="1350" dirty="0"/>
          </a:p>
        </p:txBody>
      </p:sp>
      <p:sp>
        <p:nvSpPr>
          <p:cNvPr id="15" name="Shape 13"/>
          <p:cNvSpPr/>
          <p:nvPr/>
        </p:nvSpPr>
        <p:spPr>
          <a:xfrm>
            <a:off x="4334256" y="3794760"/>
            <a:ext cx="3602736" cy="2148840"/>
          </a:xfrm>
          <a:prstGeom prst="roundRect">
            <a:avLst>
              <a:gd name="adj" fmla="val 2979"/>
            </a:avLst>
          </a:prstGeom>
          <a:solidFill>
            <a:srgbClr val="F7E9E7"/>
          </a:solidFill>
          <a:ln w="12700">
            <a:solidFill>
              <a:srgbClr val="D9AFA8"/>
            </a:solidFill>
            <a:prstDash val="solid"/>
          </a:ln>
        </p:spPr>
      </p:sp>
      <p:sp>
        <p:nvSpPr>
          <p:cNvPr id="16" name="Text 14"/>
          <p:cNvSpPr/>
          <p:nvPr/>
        </p:nvSpPr>
        <p:spPr>
          <a:xfrm>
            <a:off x="4535424"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Entertainment bills</a:t>
            </a:r>
            <a:endParaRPr lang="en-US" sz="1600" dirty="0"/>
          </a:p>
        </p:txBody>
      </p:sp>
      <p:sp>
        <p:nvSpPr>
          <p:cNvPr id="17" name="Text 15"/>
          <p:cNvSpPr/>
          <p:nvPr/>
        </p:nvSpPr>
        <p:spPr>
          <a:xfrm>
            <a:off x="4535424"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Official entertainment expenditure.</a:t>
            </a:r>
            <a:endParaRPr lang="en-US" sz="1350" dirty="0"/>
          </a:p>
        </p:txBody>
      </p:sp>
      <p:sp>
        <p:nvSpPr>
          <p:cNvPr id="18" name="Shape 16"/>
          <p:cNvSpPr/>
          <p:nvPr/>
        </p:nvSpPr>
        <p:spPr>
          <a:xfrm>
            <a:off x="8119872" y="3794760"/>
            <a:ext cx="3602736" cy="2148840"/>
          </a:xfrm>
          <a:prstGeom prst="roundRect">
            <a:avLst>
              <a:gd name="adj" fmla="val 2979"/>
            </a:avLst>
          </a:prstGeom>
          <a:solidFill>
            <a:srgbClr val="F7E9E7"/>
          </a:solidFill>
          <a:ln w="12700">
            <a:solidFill>
              <a:srgbClr val="D9AFA8"/>
            </a:solidFill>
            <a:prstDash val="solid"/>
          </a:ln>
        </p:spPr>
      </p:sp>
      <p:sp>
        <p:nvSpPr>
          <p:cNvPr id="19" name="Text 17"/>
          <p:cNvSpPr/>
          <p:nvPr/>
        </p:nvSpPr>
        <p:spPr>
          <a:xfrm>
            <a:off x="8321040" y="3941064"/>
            <a:ext cx="3200400" cy="310896"/>
          </a:xfrm>
          <a:prstGeom prst="rect">
            <a:avLst/>
          </a:prstGeom>
          <a:noFill/>
          <a:ln/>
        </p:spPr>
        <p:txBody>
          <a:bodyPr wrap="square" lIns="0" tIns="0" rIns="0" bIns="0" rtlCol="0" anchor="ctr"/>
          <a:lstStyle/>
          <a:p>
            <a:pPr indent="0" marL="0">
              <a:buNone/>
            </a:pPr>
            <a:r>
              <a:rPr lang="en-US" sz="1600" b="1" dirty="0">
                <a:solidFill>
                  <a:srgbClr val="8C3A32"/>
                </a:solidFill>
                <a:latin typeface="Cambria" pitchFamily="34" charset="0"/>
                <a:ea typeface="Cambria" pitchFamily="34" charset="-122"/>
                <a:cs typeface="Cambria" pitchFamily="34" charset="-120"/>
              </a:rPr>
              <a:t>Miscellaneous</a:t>
            </a:r>
            <a:endParaRPr lang="en-US" sz="1600" dirty="0"/>
          </a:p>
        </p:txBody>
      </p:sp>
      <p:sp>
        <p:nvSpPr>
          <p:cNvPr id="20" name="Text 18"/>
          <p:cNvSpPr/>
          <p:nvPr/>
        </p:nvSpPr>
        <p:spPr>
          <a:xfrm>
            <a:off x="8321040" y="4306824"/>
            <a:ext cx="3200400" cy="1472184"/>
          </a:xfrm>
          <a:prstGeom prst="rect">
            <a:avLst/>
          </a:prstGeom>
          <a:noFill/>
          <a:ln/>
        </p:spPr>
        <p:txBody>
          <a:bodyPr wrap="square" lIns="0" tIns="0" rIns="0" bIns="0" rtlCol="0" anchor="t"/>
          <a:lstStyle/>
          <a:p>
            <a:pPr indent="0" marL="0">
              <a:lnSpc>
                <a:spcPts val="1850"/>
              </a:lnSpc>
              <a:buNone/>
            </a:pPr>
            <a:r>
              <a:rPr lang="en-US" sz="1350" dirty="0">
                <a:solidFill>
                  <a:srgbClr val="1A1A1A"/>
                </a:solidFill>
                <a:latin typeface="Calibri" pitchFamily="34" charset="0"/>
                <a:ea typeface="Calibri" pitchFamily="34" charset="-122"/>
                <a:cs typeface="Calibri" pitchFamily="34" charset="-120"/>
              </a:rPr>
              <a:t>Laptop and equipment reimbursement, and other one-off claims.</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 settlement lifecycle</a:t>
            </a:r>
            <a:endParaRPr lang="en-US" sz="3200" dirty="0"/>
          </a:p>
        </p:txBody>
      </p:sp>
      <p:pic>
        <p:nvPicPr>
          <p:cNvPr id="3" name="Image 0" descr="preencoded.png">    </p:cNvPr>
          <p:cNvPicPr>
            <a:picLocks noChangeAspect="1"/>
          </p:cNvPicPr>
          <p:nvPr/>
        </p:nvPicPr>
        <p:blipFill>
          <a:blip r:embed="rId1"/>
          <a:stretch>
            <a:fillRect/>
          </a:stretch>
        </p:blipFill>
        <p:spPr>
          <a:xfrm>
            <a:off x="1357880" y="1234440"/>
            <a:ext cx="9473193" cy="5257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 who does what</a:t>
            </a:r>
            <a:endParaRPr lang="en-US" sz="3200" dirty="0"/>
          </a:p>
        </p:txBody>
      </p:sp>
      <p:pic>
        <p:nvPicPr>
          <p:cNvPr id="3" name="Image 0" descr="preencoded.png">    </p:cNvPr>
          <p:cNvPicPr>
            <a:picLocks noChangeAspect="1"/>
          </p:cNvPicPr>
          <p:nvPr/>
        </p:nvPicPr>
        <p:blipFill>
          <a:blip r:embed="rId1"/>
          <a:stretch>
            <a:fillRect/>
          </a:stretch>
        </p:blipFill>
        <p:spPr>
          <a:xfrm>
            <a:off x="548577" y="1234440"/>
            <a:ext cx="11091797" cy="52578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155680" cy="640080"/>
          </a:xfrm>
          <a:prstGeom prst="rect">
            <a:avLst/>
          </a:prstGeom>
          <a:noFill/>
          <a:ln/>
        </p:spPr>
        <p:txBody>
          <a:bodyPr wrap="square" lIns="0" tIns="0" rIns="0" bIns="0" rtlCol="0" anchor="ctr"/>
          <a:lstStyle/>
          <a:p>
            <a:pPr indent="0" marL="0">
              <a:buNone/>
            </a:pPr>
            <a:r>
              <a:rPr lang="en-US" sz="3200" b="1" dirty="0">
                <a:solidFill>
                  <a:srgbClr val="8C3A32"/>
                </a:solidFill>
                <a:latin typeface="Cambria" pitchFamily="34" charset="0"/>
                <a:ea typeface="Cambria" pitchFamily="34" charset="-122"/>
                <a:cs typeface="Cambria" pitchFamily="34" charset="-120"/>
              </a:rPr>
              <a:t>Bill Passing — verification</a:t>
            </a:r>
            <a:endParaRPr lang="en-US" sz="3200" dirty="0"/>
          </a:p>
        </p:txBody>
      </p:sp>
      <p:sp>
        <p:nvSpPr>
          <p:cNvPr id="3" name="Shape 1"/>
          <p:cNvSpPr/>
          <p:nvPr/>
        </p:nvSpPr>
        <p:spPr>
          <a:xfrm>
            <a:off x="548640" y="1371600"/>
            <a:ext cx="11109960" cy="1481328"/>
          </a:xfrm>
          <a:prstGeom prst="roundRect">
            <a:avLst>
              <a:gd name="adj" fmla="val 4321"/>
            </a:avLst>
          </a:prstGeom>
          <a:solidFill>
            <a:srgbClr val="F1DAD6"/>
          </a:solidFill>
          <a:ln w="12700">
            <a:solidFill>
              <a:srgbClr val="D9AFA8"/>
            </a:solidFill>
            <a:prstDash val="solid"/>
          </a:ln>
        </p:spPr>
      </p:sp>
      <p:sp>
        <p:nvSpPr>
          <p:cNvPr id="4" name="Text 2"/>
          <p:cNvSpPr/>
          <p:nvPr/>
        </p:nvSpPr>
        <p:spPr>
          <a:xfrm>
            <a:off x="749808" y="1517904"/>
            <a:ext cx="10707624" cy="310896"/>
          </a:xfrm>
          <a:prstGeom prst="rect">
            <a:avLst/>
          </a:prstGeom>
          <a:noFill/>
          <a:ln/>
        </p:spPr>
        <p:txBody>
          <a:bodyPr wrap="square" lIns="0" tIns="0" rIns="0" bIns="0" rtlCol="0" anchor="ctr"/>
          <a:lstStyle/>
          <a:p>
            <a:pPr indent="0" marL="0">
              <a:buNone/>
            </a:pPr>
            <a:r>
              <a:rPr lang="en-US" sz="1900" b="1" dirty="0">
                <a:solidFill>
                  <a:srgbClr val="8C3A32"/>
                </a:solidFill>
                <a:latin typeface="Cambria" pitchFamily="34" charset="0"/>
                <a:ea typeface="Cambria" pitchFamily="34" charset="-122"/>
                <a:cs typeface="Cambria" pitchFamily="34" charset="-120"/>
              </a:rPr>
              <a:t>Invoice and GST</a:t>
            </a:r>
            <a:endParaRPr lang="en-US" sz="1900" dirty="0"/>
          </a:p>
        </p:txBody>
      </p:sp>
      <p:sp>
        <p:nvSpPr>
          <p:cNvPr id="5" name="Text 3"/>
          <p:cNvSpPr/>
          <p:nvPr/>
        </p:nvSpPr>
        <p:spPr>
          <a:xfrm>
            <a:off x="749808" y="1883664"/>
            <a:ext cx="10707624" cy="804672"/>
          </a:xfrm>
          <a:prstGeom prst="rect">
            <a:avLst/>
          </a:prstGeom>
          <a:noFill/>
          <a:ln/>
        </p:spPr>
        <p:txBody>
          <a:bodyPr wrap="square" lIns="0" tIns="0" rIns="0" bIns="0" rtlCol="0" anchor="t"/>
          <a:lstStyle/>
          <a:p>
            <a:pPr indent="0" marL="0">
              <a:lnSpc>
                <a:spcPts val="2050"/>
              </a:lnSpc>
              <a:buNone/>
            </a:pPr>
            <a:r>
              <a:rPr lang="en-US" sz="1550" dirty="0">
                <a:solidFill>
                  <a:srgbClr val="1A1A1A"/>
                </a:solidFill>
                <a:latin typeface="Calibri" pitchFamily="34" charset="0"/>
                <a:ea typeface="Calibri" pitchFamily="34" charset="-122"/>
                <a:cs typeface="Calibri" pitchFamily="34" charset="-120"/>
              </a:rPr>
              <a:t>HSN code  ·  amount  ·  taxable amount  ·  GST rate and amount  ·  ITC flagging  ·  GSTN  ·  invoice  ·  bill value  ·  GSTR-2A  ·  payment conditions  ·  statutory deductions</a:t>
            </a:r>
            <a:endParaRPr lang="en-US" sz="1550" dirty="0"/>
          </a:p>
        </p:txBody>
      </p:sp>
      <p:sp>
        <p:nvSpPr>
          <p:cNvPr id="6" name="Shape 4"/>
          <p:cNvSpPr/>
          <p:nvPr/>
        </p:nvSpPr>
        <p:spPr>
          <a:xfrm>
            <a:off x="548640" y="3127248"/>
            <a:ext cx="5486400" cy="1691640"/>
          </a:xfrm>
          <a:prstGeom prst="roundRect">
            <a:avLst>
              <a:gd name="adj" fmla="val 3784"/>
            </a:avLst>
          </a:prstGeom>
          <a:solidFill>
            <a:srgbClr val="F7E9E7"/>
          </a:solidFill>
          <a:ln w="12700">
            <a:solidFill>
              <a:srgbClr val="D9AFA8"/>
            </a:solidFill>
            <a:prstDash val="solid"/>
          </a:ln>
        </p:spPr>
      </p:sp>
      <p:sp>
        <p:nvSpPr>
          <p:cNvPr id="7" name="Text 5"/>
          <p:cNvSpPr/>
          <p:nvPr/>
        </p:nvSpPr>
        <p:spPr>
          <a:xfrm>
            <a:off x="749808" y="3273552"/>
            <a:ext cx="5084064" cy="310896"/>
          </a:xfrm>
          <a:prstGeom prst="rect">
            <a:avLst/>
          </a:prstGeom>
          <a:noFill/>
          <a:ln/>
        </p:spPr>
        <p:txBody>
          <a:bodyPr wrap="square" lIns="0" tIns="0" rIns="0" bIns="0" rtlCol="0" anchor="ctr"/>
          <a:lstStyle/>
          <a:p>
            <a:pPr indent="0" marL="0">
              <a:buNone/>
            </a:pPr>
            <a:r>
              <a:rPr lang="en-US" sz="1900" b="1" dirty="0">
                <a:solidFill>
                  <a:srgbClr val="8C3A32"/>
                </a:solidFill>
                <a:latin typeface="Cambria" pitchFamily="34" charset="0"/>
                <a:ea typeface="Cambria" pitchFamily="34" charset="-122"/>
                <a:cs typeface="Cambria" pitchFamily="34" charset="-120"/>
              </a:rPr>
              <a:t>Recoveries — contractors</a:t>
            </a:r>
            <a:endParaRPr lang="en-US" sz="1900" dirty="0"/>
          </a:p>
        </p:txBody>
      </p:sp>
      <p:sp>
        <p:nvSpPr>
          <p:cNvPr id="8" name="Text 6"/>
          <p:cNvSpPr/>
          <p:nvPr/>
        </p:nvSpPr>
        <p:spPr>
          <a:xfrm>
            <a:off x="749808" y="3639312"/>
            <a:ext cx="5084064" cy="1014984"/>
          </a:xfrm>
          <a:prstGeom prst="rect">
            <a:avLst/>
          </a:prstGeom>
          <a:noFill/>
          <a:ln/>
        </p:spPr>
        <p:txBody>
          <a:bodyPr wrap="square" lIns="0" tIns="0" rIns="0" bIns="0" rtlCol="0" anchor="t"/>
          <a:lstStyle/>
          <a:p>
            <a:pPr indent="0" marL="0">
              <a:lnSpc>
                <a:spcPts val="2050"/>
              </a:lnSpc>
              <a:buNone/>
            </a:pPr>
            <a:r>
              <a:rPr lang="en-US" sz="1550" dirty="0">
                <a:solidFill>
                  <a:srgbClr val="1A1A1A"/>
                </a:solidFill>
                <a:latin typeface="Calibri" pitchFamily="34" charset="0"/>
                <a:ea typeface="Calibri" pitchFamily="34" charset="-122"/>
                <a:cs typeface="Calibri" pitchFamily="34" charset="-120"/>
              </a:rPr>
              <a:t>Security deposit  ·  income tax  ·  TDS  ·  labour welfare cess  ·  liquidated damages  ·  works  ·  labour</a:t>
            </a:r>
            <a:endParaRPr lang="en-US" sz="1550" dirty="0"/>
          </a:p>
        </p:txBody>
      </p:sp>
      <p:sp>
        <p:nvSpPr>
          <p:cNvPr id="9" name="Shape 7"/>
          <p:cNvSpPr/>
          <p:nvPr/>
        </p:nvSpPr>
        <p:spPr>
          <a:xfrm>
            <a:off x="6172200" y="3127248"/>
            <a:ext cx="5486400" cy="1691640"/>
          </a:xfrm>
          <a:prstGeom prst="roundRect">
            <a:avLst>
              <a:gd name="adj" fmla="val 3784"/>
            </a:avLst>
          </a:prstGeom>
          <a:solidFill>
            <a:srgbClr val="F7E9E7"/>
          </a:solidFill>
          <a:ln w="12700">
            <a:solidFill>
              <a:srgbClr val="D9AFA8"/>
            </a:solidFill>
            <a:prstDash val="solid"/>
          </a:ln>
        </p:spPr>
      </p:sp>
      <p:sp>
        <p:nvSpPr>
          <p:cNvPr id="10" name="Text 8"/>
          <p:cNvSpPr/>
          <p:nvPr/>
        </p:nvSpPr>
        <p:spPr>
          <a:xfrm>
            <a:off x="6373368" y="3273552"/>
            <a:ext cx="5084064" cy="310896"/>
          </a:xfrm>
          <a:prstGeom prst="rect">
            <a:avLst/>
          </a:prstGeom>
          <a:noFill/>
          <a:ln/>
        </p:spPr>
        <p:txBody>
          <a:bodyPr wrap="square" lIns="0" tIns="0" rIns="0" bIns="0" rtlCol="0" anchor="ctr"/>
          <a:lstStyle/>
          <a:p>
            <a:pPr indent="0" marL="0">
              <a:buNone/>
            </a:pPr>
            <a:r>
              <a:rPr lang="en-US" sz="1900" b="1" dirty="0">
                <a:solidFill>
                  <a:srgbClr val="8C3A32"/>
                </a:solidFill>
                <a:latin typeface="Cambria" pitchFamily="34" charset="0"/>
                <a:ea typeface="Cambria" pitchFamily="34" charset="-122"/>
                <a:cs typeface="Cambria" pitchFamily="34" charset="-120"/>
              </a:rPr>
              <a:t>Budget and allocation</a:t>
            </a:r>
            <a:endParaRPr lang="en-US" sz="1900" dirty="0"/>
          </a:p>
        </p:txBody>
      </p:sp>
      <p:sp>
        <p:nvSpPr>
          <p:cNvPr id="11" name="Text 9"/>
          <p:cNvSpPr/>
          <p:nvPr/>
        </p:nvSpPr>
        <p:spPr>
          <a:xfrm>
            <a:off x="6373368" y="3639312"/>
            <a:ext cx="5084064" cy="1014984"/>
          </a:xfrm>
          <a:prstGeom prst="rect">
            <a:avLst/>
          </a:prstGeom>
          <a:noFill/>
          <a:ln/>
        </p:spPr>
        <p:txBody>
          <a:bodyPr wrap="square" lIns="0" tIns="0" rIns="0" bIns="0" rtlCol="0" anchor="t"/>
          <a:lstStyle/>
          <a:p>
            <a:pPr indent="0" marL="0">
              <a:lnSpc>
                <a:spcPts val="2050"/>
              </a:lnSpc>
              <a:buNone/>
            </a:pPr>
            <a:r>
              <a:rPr lang="en-US" sz="1550" dirty="0">
                <a:solidFill>
                  <a:srgbClr val="1A1A1A"/>
                </a:solidFill>
                <a:latin typeface="Calibri" pitchFamily="34" charset="0"/>
                <a:ea typeface="Calibri" pitchFamily="34" charset="-122"/>
                <a:cs typeface="Calibri" pitchFamily="34" charset="-120"/>
              </a:rPr>
              <a:t>Budget availability is verified  ·  expenditure is booked to the correct head of account</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37</Slides>
  <Notes>37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2026-08-21T03:09:03Z</dcterms:created>
  <dcterms:modified xsi:type="dcterms:W3CDTF">2026-08-21T03:09:03Z</dcterms:modified>
</cp:coreProperties>
</file>